
<file path=[Content_Types].xml><?xml version="1.0" encoding="utf-8"?>
<Types xmlns="http://schemas.openxmlformats.org/package/2006/content-types">
  <Default Extension="xml" ContentType="application/xml"/>
  <Default Extension="wdp" ContentType="image/vnd.ms-photo"/>
  <Default Extension="gif" ContentType="image/gif"/>
  <Default Extension="jpeg" ContentType="image/jpeg"/>
  <Default Extension="tiff" ContentType="image/tiff"/>
  <Default Extension="jpg" ContentType="image/jpeg"/>
  <Default Extension="rels" ContentType="application/vnd.openxmlformats-package.relationships+xml"/>
  <Default Extension="mov" ContentType="video/unknown"/>
  <Default Extension="avi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61" r:id="rId3"/>
    <p:sldId id="262" r:id="rId4"/>
    <p:sldId id="258" r:id="rId5"/>
    <p:sldId id="264" r:id="rId6"/>
    <p:sldId id="283" r:id="rId7"/>
    <p:sldId id="312" r:id="rId8"/>
    <p:sldId id="298" r:id="rId9"/>
    <p:sldId id="297" r:id="rId10"/>
    <p:sldId id="296" r:id="rId11"/>
    <p:sldId id="300" r:id="rId12"/>
    <p:sldId id="263" r:id="rId13"/>
    <p:sldId id="286" r:id="rId14"/>
    <p:sldId id="311" r:id="rId15"/>
    <p:sldId id="270" r:id="rId16"/>
    <p:sldId id="301" r:id="rId17"/>
    <p:sldId id="302" r:id="rId18"/>
    <p:sldId id="285" r:id="rId19"/>
    <p:sldId id="305" r:id="rId20"/>
    <p:sldId id="303" r:id="rId21"/>
    <p:sldId id="306" r:id="rId22"/>
    <p:sldId id="307" r:id="rId23"/>
    <p:sldId id="269" r:id="rId24"/>
    <p:sldId id="271" r:id="rId25"/>
    <p:sldId id="272" r:id="rId26"/>
    <p:sldId id="274" r:id="rId27"/>
    <p:sldId id="294" r:id="rId28"/>
    <p:sldId id="287" r:id="rId29"/>
    <p:sldId id="288" r:id="rId30"/>
    <p:sldId id="289" r:id="rId31"/>
    <p:sldId id="290" r:id="rId32"/>
    <p:sldId id="291" r:id="rId33"/>
    <p:sldId id="309" r:id="rId34"/>
    <p:sldId id="310" r:id="rId35"/>
    <p:sldId id="293" r:id="rId36"/>
    <p:sldId id="308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69" autoAdjust="0"/>
  </p:normalViewPr>
  <p:slideViewPr>
    <p:cSldViewPr snapToGrid="0" snapToObjects="1">
      <p:cViewPr varScale="1">
        <p:scale>
          <a:sx n="97" d="100"/>
          <a:sy n="97" d="100"/>
        </p:scale>
        <p:origin x="-18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DD9002-4E15-EE4E-990F-83516AB326E7}" type="datetimeFigureOut">
              <a:rPr lang="en-US" smtClean="0"/>
              <a:t>8/27/15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47B8A-C7C1-A046-975C-A90A9AC6E3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982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3006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3441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45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457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225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392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99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931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74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081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1617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058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748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185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E3F11-3529-7C42-8593-93FCEC9F16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122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E3F11-3529-7C42-8593-93FCEC9F16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33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DE3F11-3529-7C42-8593-93FCEC9F160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714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227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FDC64-9C5C-8547-B401-925EA221FF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8455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FDC64-9C5C-8547-B401-925EA221FF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87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ACCAD0-5E03-A945-AE90-2EF3CEDE440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613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10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8574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FFDC64-9C5C-8547-B401-925EA221FF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220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546E33-B36B-CA4D-A95D-055E72085E2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2954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21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53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847B8A-C7C1-A046-975C-A90A9AC6E38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051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27094"/>
            <a:ext cx="7772400" cy="1470025"/>
          </a:xfrm>
        </p:spPr>
        <p:txBody>
          <a:bodyPr anchor="b" anchorCtr="0"/>
          <a:lstStyle>
            <a:lvl1pPr>
              <a:defRPr sz="54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254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810000"/>
            <a:ext cx="7770812" cy="1752600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gradFill>
                  <a:gsLst>
                    <a:gs pos="0">
                      <a:schemeClr val="tx2"/>
                    </a:gs>
                    <a:gs pos="100000">
                      <a:schemeClr val="tx2">
                        <a:lumMod val="75000"/>
                      </a:schemeClr>
                    </a:gs>
                  </a:gsLst>
                  <a:lin ang="5400000" scaled="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CoverGlyph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025" y="3048000"/>
            <a:ext cx="1123950" cy="771525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above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738282"/>
            <a:ext cx="7770813" cy="1048870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0" y="457200"/>
            <a:ext cx="4572000" cy="3173506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181600"/>
            <a:ext cx="7770813" cy="685800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4890247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2286000" indent="-457200">
              <a:defRPr/>
            </a:lvl6pPr>
            <a:lvl7pPr marL="2286000" indent="-457200">
              <a:defRPr/>
            </a:lvl7pPr>
            <a:lvl8pPr marL="2286000" indent="-457200">
              <a:defRPr/>
            </a:lvl8pPr>
            <a:lvl9pPr marL="2286000" indent="-457200"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537882"/>
            <a:ext cx="1524000" cy="5325036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537882"/>
            <a:ext cx="5889812" cy="5325036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5400000">
            <a:off x="6052928" y="3115195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26440"/>
            <a:ext cx="7770813" cy="1472184"/>
          </a:xfrm>
        </p:spPr>
        <p:txBody>
          <a:bodyPr anchor="b" anchorCtr="0"/>
          <a:lstStyle>
            <a:lvl1pPr algn="ctr">
              <a:defRPr sz="5400" b="0" i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3813048"/>
            <a:ext cx="7770813" cy="1755648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6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Glyph-SectionHead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3174066"/>
            <a:ext cx="1066800" cy="5905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2209801"/>
            <a:ext cx="3657600" cy="365760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800"/>
            </a:lvl6pPr>
            <a:lvl7pPr marL="2290763" indent="-461963">
              <a:defRPr sz="1800"/>
            </a:lvl7pPr>
            <a:lvl8pPr marL="2290763" indent="-461963">
              <a:defRPr sz="1800"/>
            </a:lvl8pPr>
            <a:lvl9pPr marL="2290763" indent="-461963"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0600" y="2027238"/>
            <a:ext cx="3657600" cy="639762"/>
          </a:xfrm>
        </p:spPr>
        <p:txBody>
          <a:bodyPr anchor="ctr" anchorCtr="0"/>
          <a:lstStyle>
            <a:lvl1pPr marL="0" indent="0" algn="ctr">
              <a:spcBef>
                <a:spcPts val="300"/>
              </a:spcBef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2819400"/>
            <a:ext cx="3657600" cy="3048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0763" indent="-461963">
              <a:defRPr sz="1600"/>
            </a:lvl6pPr>
            <a:lvl7pPr marL="2290763" indent="-461963">
              <a:defRPr sz="1600"/>
            </a:lvl7pPr>
            <a:lvl8pPr marL="2290763" indent="-461963">
              <a:defRPr sz="1600"/>
            </a:lvl8pPr>
            <a:lvl9pPr marL="2290763" indent="-461963"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49040" y="1658992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8906" y="914400"/>
            <a:ext cx="3657600" cy="1162050"/>
          </a:xfrm>
        </p:spPr>
        <p:txBody>
          <a:bodyPr anchor="b"/>
          <a:lstStyle>
            <a:lvl1pPr algn="ctr">
              <a:defRPr sz="38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96118" y="457199"/>
            <a:ext cx="3657600" cy="5410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 marL="2290763" indent="-461963">
              <a:tabLst/>
              <a:defRPr sz="2000"/>
            </a:lvl6pPr>
            <a:lvl7pPr marL="2290763" indent="-461963">
              <a:tabLst/>
              <a:defRPr sz="2000"/>
            </a:lvl7pPr>
            <a:lvl8pPr marL="2290763" indent="-461963">
              <a:tabLst/>
              <a:defRPr sz="2000"/>
            </a:lvl8pPr>
            <a:lvl9pPr marL="2290763" indent="-461963">
              <a:tabLst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8906" y="2590799"/>
            <a:ext cx="3657600" cy="2895601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4746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9013" y="914400"/>
            <a:ext cx="3657600" cy="1161288"/>
          </a:xfrm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800" b="0" kern="1200">
                <a:solidFill>
                  <a:schemeClr val="tx2"/>
                </a:solidFill>
                <a:effectLst>
                  <a:outerShdw blurRad="38100" dist="12700" algn="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58906" y="457200"/>
            <a:ext cx="3657600" cy="5413248"/>
          </a:xfrm>
          <a:ln w="101600">
            <a:solidFill>
              <a:schemeClr val="tx1"/>
            </a:solidFill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99013" y="2587752"/>
            <a:ext cx="3657600" cy="2898648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spcBef>
                <a:spcPts val="600"/>
              </a:spcBef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ctr" defTabSz="914400" rtl="0" eaLnBrk="1" latinLnBrk="0" hangingPunct="1">
              <a:lnSpc>
                <a:spcPct val="110000"/>
              </a:lnSpc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2" descr="HR-Glyph-R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04853" y="2286000"/>
            <a:ext cx="1645920" cy="17041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289115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D9BD3-E57B-4194-A545-2804EB95D970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67236"/>
            <a:ext cx="7770813" cy="1371600"/>
          </a:xfrm>
          <a:prstGeom prst="rect">
            <a:avLst/>
          </a:prstGeom>
          <a:effectLst/>
        </p:spPr>
        <p:txBody>
          <a:bodyPr vert="horz" lIns="91440" tIns="45720" rIns="91440" bIns="45720" rtlCol="0" anchor="ctr" anchorCtr="0">
            <a:no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9800"/>
            <a:ext cx="7770813" cy="3657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00800" y="6289115"/>
            <a:ext cx="23756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78F24D-EB19-4AE0-B015-2BEA6D5224F2}" type="datetimeFigureOut">
              <a:rPr lang="en-US" smtClean="0"/>
              <a:t>8/27/15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9624" y="6289115"/>
            <a:ext cx="31555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2"/>
          </a:solidFill>
          <a:effectLst>
            <a:outerShdw blurRad="38100" dist="12700" algn="l" rotWithShape="0">
              <a:prstClr val="black">
                <a:alpha val="40000"/>
              </a:prstClr>
            </a:outerShdw>
          </a:effectLst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accent3"/>
        </a:buClr>
        <a:buFont typeface="Wingdings" pitchFamily="2" charset="2"/>
        <a:buChar char="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32051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657600" indent="-461963" algn="l" defTabSz="914400" rtl="0" eaLnBrk="1" latinLnBrk="0" hangingPunct="1">
        <a:spcBef>
          <a:spcPct val="20000"/>
        </a:spcBef>
        <a:buClr>
          <a:schemeClr val="accent3">
            <a:lumMod val="50000"/>
          </a:schemeClr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4119563" indent="-461963" algn="l" defTabSz="914400" rtl="0" eaLnBrk="1" latinLnBrk="0" hangingPunct="1">
        <a:spcBef>
          <a:spcPct val="20000"/>
        </a:spcBef>
        <a:buClr>
          <a:schemeClr val="accent3"/>
        </a:buClr>
        <a:buFont typeface="Wingdings" pitchFamily="2" charset="2"/>
        <a:buChar char="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spq@uga.edu" TargetMode="External"/><Relationship Id="rId4" Type="http://schemas.openxmlformats.org/officeDocument/2006/relationships/hyperlink" Target="http://cs.uga.edu/~squinn" TargetMode="External"/><Relationship Id="rId5" Type="http://schemas.openxmlformats.org/officeDocument/2006/relationships/hyperlink" Target="https://github.com/magsol/bsec-2015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3.xml"/><Relationship Id="rId5" Type="http://schemas.openxmlformats.org/officeDocument/2006/relationships/image" Target="../media/image44.png"/><Relationship Id="rId1" Type="http://schemas.microsoft.com/office/2007/relationships/media" Target="file://localhost/Users/squinn/Documents/Research/Slide%20Decks/apachecon2011/videos/Movie5%20wavy%20slow.mov" TargetMode="External"/><Relationship Id="rId2" Type="http://schemas.openxmlformats.org/officeDocument/2006/relationships/video" Target="file://localhost/Users/squinn/Documents/Research/Slide%20Decks/apachecon2011/videos/Movie5%20wavy%20slow.mov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7.xml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microsoft.com/office/2007/relationships/media" Target="../media/media2.avi"/><Relationship Id="rId2" Type="http://schemas.openxmlformats.org/officeDocument/2006/relationships/video" Target="../media/media2.avi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4" Type="http://schemas.openxmlformats.org/officeDocument/2006/relationships/image" Target="../media/image54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png"/><Relationship Id="rId5" Type="http://schemas.microsoft.com/office/2007/relationships/hdphoto" Target="../media/hdphoto1.wdp"/><Relationship Id="rId6" Type="http://schemas.openxmlformats.org/officeDocument/2006/relationships/image" Target="../media/image58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4" Type="http://schemas.openxmlformats.org/officeDocument/2006/relationships/image" Target="../media/image60.gif"/><Relationship Id="rId5" Type="http://schemas.openxmlformats.org/officeDocument/2006/relationships/image" Target="../media/image61.gif"/><Relationship Id="rId6" Type="http://schemas.openxmlformats.org/officeDocument/2006/relationships/image" Target="../media/image6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3.png"/><Relationship Id="rId3" Type="http://schemas.openxmlformats.org/officeDocument/2006/relationships/hyperlink" Target="https://github.com/magsol/bsec-2015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6" Type="http://schemas.openxmlformats.org/officeDocument/2006/relationships/image" Target="../media/image68.png"/><Relationship Id="rId7" Type="http://schemas.openxmlformats.org/officeDocument/2006/relationships/image" Target="../media/image69.jp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3.png"/><Relationship Id="rId3" Type="http://schemas.openxmlformats.org/officeDocument/2006/relationships/hyperlink" Target="https://github.com/magsol/bsec-201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200" dirty="0" smtClean="0">
                <a:effectLst/>
              </a:rPr>
              <a:t>Advanced Computing Infrastructure for Biomedical Imaging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Dr. Shannon Quinn</a:t>
            </a:r>
          </a:p>
          <a:p>
            <a:r>
              <a:rPr lang="en-US" dirty="0" smtClean="0"/>
              <a:t>Assistant Professor, University of Georgia</a:t>
            </a:r>
          </a:p>
          <a:p>
            <a:r>
              <a:rPr lang="en-US" dirty="0" smtClean="0"/>
              <a:t>Departments of Computer Science and Cellular Biology</a:t>
            </a:r>
          </a:p>
          <a:p>
            <a:endParaRPr lang="en-US" dirty="0" smtClean="0">
              <a:hlinkClick r:id="rId3"/>
            </a:endParaRPr>
          </a:p>
          <a:p>
            <a:r>
              <a:rPr lang="en-US" dirty="0" smtClean="0">
                <a:hlinkClick r:id="rId3"/>
              </a:rPr>
              <a:t>spq@uga.edu</a:t>
            </a:r>
            <a:r>
              <a:rPr lang="en-US" dirty="0" smtClean="0"/>
              <a:t> | @</a:t>
            </a:r>
            <a:r>
              <a:rPr lang="en-US" dirty="0" err="1" smtClean="0"/>
              <a:t>SpectralFilter</a:t>
            </a:r>
            <a:r>
              <a:rPr lang="en-US" dirty="0" smtClean="0"/>
              <a:t> | </a:t>
            </a:r>
            <a:r>
              <a:rPr lang="en-US" dirty="0" smtClean="0">
                <a:hlinkClick r:id="rId4"/>
              </a:rPr>
              <a:t>http://cs.uga.edu/~squinn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https://github.com/magsol/bsec-</a:t>
            </a:r>
            <a:r>
              <a:rPr lang="en-US" dirty="0" smtClean="0">
                <a:hlinkClick r:id="rId5"/>
              </a:rPr>
              <a:t>2015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9338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101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209800"/>
            <a:ext cx="7770813" cy="2738624"/>
          </a:xfrm>
        </p:spPr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Distributing data in memory across machines is not </a:t>
            </a:r>
            <a:r>
              <a:rPr lang="en-US" i="1" dirty="0" smtClean="0"/>
              <a:t>as cheap</a:t>
            </a:r>
            <a:r>
              <a:rPr lang="en-US" dirty="0" smtClean="0"/>
              <a:t> as accessing memory locally because of </a:t>
            </a:r>
            <a:r>
              <a:rPr lang="en-US" b="1" dirty="0" smtClean="0"/>
              <a:t>communication costs.</a:t>
            </a:r>
          </a:p>
          <a:p>
            <a:pPr>
              <a:buFont typeface="+mj-lt"/>
              <a:buAutoNum type="arabicPeriod"/>
            </a:pPr>
            <a:r>
              <a:rPr lang="en-US" dirty="0" smtClean="0"/>
              <a:t>The problem we’re dealing with is not </a:t>
            </a:r>
            <a:r>
              <a:rPr lang="en-US" b="1" dirty="0" smtClean="0"/>
              <a:t>size.</a:t>
            </a:r>
            <a:r>
              <a:rPr lang="en-US" dirty="0" smtClean="0"/>
              <a:t> It’s the interaction between </a:t>
            </a:r>
            <a:r>
              <a:rPr lang="en-US" b="1" dirty="0" smtClean="0"/>
              <a:t>size</a:t>
            </a:r>
            <a:r>
              <a:rPr lang="en-US" dirty="0" smtClean="0"/>
              <a:t> and </a:t>
            </a:r>
            <a:r>
              <a:rPr lang="en-US" b="1" dirty="0" smtClean="0"/>
              <a:t>locality:</a:t>
            </a:r>
            <a:r>
              <a:rPr lang="en-US" dirty="0" smtClean="0"/>
              <a:t> we have a large structure that’s being accessed in a </a:t>
            </a:r>
            <a:r>
              <a:rPr lang="en-US" b="1" dirty="0" smtClean="0"/>
              <a:t>non-local way.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369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</a:t>
            </a:r>
            <a:r>
              <a:rPr lang="en-US" i="1" dirty="0" smtClean="0"/>
              <a:t>Imaging</a:t>
            </a:r>
            <a:r>
              <a:rPr lang="en-US" dirty="0" smtClean="0"/>
              <a:t>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1" y="2209799"/>
            <a:ext cx="3893482" cy="4469182"/>
          </a:xfrm>
        </p:spPr>
        <p:txBody>
          <a:bodyPr>
            <a:normAutofit/>
          </a:bodyPr>
          <a:lstStyle/>
          <a:p>
            <a:r>
              <a:rPr lang="en-US" dirty="0" smtClean="0"/>
              <a:t>Non-locality is </a:t>
            </a:r>
            <a:r>
              <a:rPr lang="en-US" b="1" dirty="0" smtClean="0"/>
              <a:t>huge</a:t>
            </a:r>
          </a:p>
          <a:p>
            <a:pPr lvl="1"/>
            <a:r>
              <a:rPr lang="en-US" dirty="0" smtClean="0"/>
              <a:t>Seeded watershed</a:t>
            </a:r>
          </a:p>
          <a:p>
            <a:pPr lvl="1"/>
            <a:r>
              <a:rPr lang="en-US" dirty="0" smtClean="0"/>
              <a:t>Optical flow</a:t>
            </a:r>
          </a:p>
          <a:p>
            <a:pPr lvl="1"/>
            <a:r>
              <a:rPr lang="en-US" dirty="0" smtClean="0"/>
              <a:t>Wavelets</a:t>
            </a:r>
          </a:p>
          <a:p>
            <a:pPr lvl="1"/>
            <a:r>
              <a:rPr lang="en-US" dirty="0" smtClean="0"/>
              <a:t>Raster scan</a:t>
            </a:r>
          </a:p>
          <a:p>
            <a:pPr lvl="1"/>
            <a:r>
              <a:rPr lang="en-US" dirty="0" smtClean="0"/>
              <a:t>Singular value decomposition</a:t>
            </a:r>
          </a:p>
          <a:p>
            <a:pPr lvl="1"/>
            <a:r>
              <a:rPr lang="en-US" dirty="0" smtClean="0"/>
              <a:t>[</a:t>
            </a:r>
            <a:r>
              <a:rPr lang="en-US" dirty="0" err="1" smtClean="0"/>
              <a:t>etc</a:t>
            </a:r>
            <a:r>
              <a:rPr lang="en-US" dirty="0" smtClean="0"/>
              <a:t>]</a:t>
            </a:r>
          </a:p>
          <a:p>
            <a:r>
              <a:rPr lang="en-US" b="1" dirty="0" smtClean="0"/>
              <a:t>Random/array access is out; need alternatives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68750" b="12133"/>
          <a:stretch/>
        </p:blipFill>
        <p:spPr>
          <a:xfrm>
            <a:off x="5684110" y="2209799"/>
            <a:ext cx="2455362" cy="235714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30085"/>
          <a:stretch/>
        </p:blipFill>
        <p:spPr>
          <a:xfrm>
            <a:off x="4460637" y="4879537"/>
            <a:ext cx="4611326" cy="179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05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some available tools and methodologies?</a:t>
            </a:r>
          </a:p>
        </p:txBody>
      </p:sp>
    </p:spTree>
    <p:extLst>
      <p:ext uri="{BB962C8B-B14F-4D97-AF65-F5344CB8AC3E}">
        <p14:creationId xmlns:p14="http://schemas.microsoft.com/office/powerpoint/2010/main" val="4258293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“Traditional” imaging tools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ImageJ</a:t>
            </a:r>
            <a:endParaRPr lang="en-US" dirty="0" smtClean="0"/>
          </a:p>
          <a:p>
            <a:r>
              <a:rPr lang="en-US" dirty="0" smtClean="0"/>
              <a:t>Fiji</a:t>
            </a:r>
          </a:p>
          <a:p>
            <a:r>
              <a:rPr lang="en-US" dirty="0" smtClean="0"/>
              <a:t>Vaa3D</a:t>
            </a:r>
          </a:p>
          <a:p>
            <a:r>
              <a:rPr lang="en-US" dirty="0" err="1" smtClean="0"/>
              <a:t>CellOrganizer</a:t>
            </a:r>
            <a:endParaRPr lang="en-US" dirty="0" smtClean="0"/>
          </a:p>
          <a:p>
            <a:r>
              <a:rPr lang="en-US" dirty="0" err="1" smtClean="0"/>
              <a:t>Matlab</a:t>
            </a:r>
            <a:endParaRPr lang="en-US" dirty="0" smtClean="0"/>
          </a:p>
          <a:p>
            <a:r>
              <a:rPr lang="en-US" dirty="0" smtClean="0"/>
              <a:t>[Other]</a:t>
            </a:r>
            <a:endParaRPr lang="en-US" dirty="0"/>
          </a:p>
        </p:txBody>
      </p:sp>
      <p:pic>
        <p:nvPicPr>
          <p:cNvPr id="8" name="Picture 7" descr="Screen Shot 2015-08-23 at 5.08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6" y="3297564"/>
            <a:ext cx="5286328" cy="1986252"/>
          </a:xfrm>
          <a:prstGeom prst="rect">
            <a:avLst/>
          </a:prstGeom>
        </p:spPr>
      </p:pic>
      <p:pic>
        <p:nvPicPr>
          <p:cNvPr id="9" name="Picture 8" descr="Screen Shot 2015-08-23 at 5.10.1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49" y="3297564"/>
            <a:ext cx="3441700" cy="1917700"/>
          </a:xfrm>
          <a:prstGeom prst="rect">
            <a:avLst/>
          </a:prstGeom>
        </p:spPr>
      </p:pic>
      <p:pic>
        <p:nvPicPr>
          <p:cNvPr id="10" name="Picture 9" descr="Screen Shot 2015-08-23 at 5.11.4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766" y="2165350"/>
            <a:ext cx="5092700" cy="43307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433293" y="3437780"/>
            <a:ext cx="160572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/>
              <a:t>???</a:t>
            </a:r>
            <a:endParaRPr lang="en-US" sz="96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2063" y="2201709"/>
            <a:ext cx="4960403" cy="42579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l="2882" b="6925"/>
          <a:stretch/>
        </p:blipFill>
        <p:spPr>
          <a:xfrm>
            <a:off x="3619766" y="2470234"/>
            <a:ext cx="5388800" cy="374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771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Tools for big imaging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Runs outside a “traditional” workstation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68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4Quant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Spin-off company from ETH Zurich and the Paul </a:t>
            </a:r>
            <a:r>
              <a:rPr lang="en-US" dirty="0" err="1" smtClean="0"/>
              <a:t>Scherrer</a:t>
            </a:r>
            <a:r>
              <a:rPr lang="en-US" dirty="0" smtClean="0"/>
              <a:t> </a:t>
            </a:r>
            <a:r>
              <a:rPr lang="en-US" dirty="0" err="1" smtClean="0"/>
              <a:t>Institut</a:t>
            </a:r>
            <a:endParaRPr lang="en-US" dirty="0" smtClean="0"/>
          </a:p>
          <a:p>
            <a:r>
              <a:rPr lang="en-US" dirty="0" smtClean="0"/>
              <a:t>Built on Apache Spark</a:t>
            </a:r>
          </a:p>
        </p:txBody>
      </p:sp>
      <p:pic>
        <p:nvPicPr>
          <p:cNvPr id="6" name="Picture 5" descr="Screen Shot 2015-08-23 at 4.45.25 PM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39159"/>
            <a:ext cx="9144000" cy="1483813"/>
          </a:xfrm>
          <a:prstGeom prst="rect">
            <a:avLst/>
          </a:prstGeom>
        </p:spPr>
      </p:pic>
      <p:pic>
        <p:nvPicPr>
          <p:cNvPr id="9" name="Picture 8" descr="Screen Shot 2015-08-26 at 9.59.55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209801"/>
            <a:ext cx="4603061" cy="196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337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BisQue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Cloud-based biomedical image analysis toolbox</a:t>
            </a:r>
          </a:p>
          <a:p>
            <a:r>
              <a:rPr lang="en-US" dirty="0" smtClean="0"/>
              <a:t>Open source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233" y="1824856"/>
            <a:ext cx="3810000" cy="1905000"/>
          </a:xfrm>
          <a:prstGeom prst="rect">
            <a:avLst/>
          </a:prstGeom>
        </p:spPr>
      </p:pic>
      <p:pic>
        <p:nvPicPr>
          <p:cNvPr id="8" name="Picture 7" descr="Screen Shot 2015-08-26 at 11.01.05 AM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15" y="3599589"/>
            <a:ext cx="5474371" cy="30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5002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Vaa3D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2606824"/>
          </a:xfrm>
        </p:spPr>
        <p:txBody>
          <a:bodyPr>
            <a:normAutofit/>
          </a:bodyPr>
          <a:lstStyle/>
          <a:p>
            <a:r>
              <a:rPr lang="en-US" dirty="0" smtClean="0"/>
              <a:t>3D Visualization-assisted analysis</a:t>
            </a:r>
          </a:p>
          <a:p>
            <a:r>
              <a:rPr lang="en-US" dirty="0" smtClean="0"/>
              <a:t>Open source</a:t>
            </a:r>
          </a:p>
          <a:p>
            <a:r>
              <a:rPr lang="en-US" dirty="0" smtClean="0"/>
              <a:t>Actively developed</a:t>
            </a:r>
          </a:p>
          <a:p>
            <a:r>
              <a:rPr lang="en-US" dirty="0" err="1" smtClean="0"/>
              <a:t>BigNeuron</a:t>
            </a:r>
            <a:r>
              <a:rPr lang="en-US" dirty="0" smtClean="0"/>
              <a:t> project</a:t>
            </a:r>
            <a:endParaRPr lang="en-US" dirty="0"/>
          </a:p>
        </p:txBody>
      </p:sp>
      <p:pic>
        <p:nvPicPr>
          <p:cNvPr id="7" name="Picture 6" descr="Screen Shot 2015-08-26 at 11.20.3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813" y="2466780"/>
            <a:ext cx="3606800" cy="4076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348" y="4816625"/>
            <a:ext cx="3069963" cy="172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200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imaging methodologies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0" y="2209800"/>
            <a:ext cx="7770813" cy="4353202"/>
          </a:xfrm>
        </p:spPr>
        <p:txBody>
          <a:bodyPr/>
          <a:lstStyle/>
          <a:p>
            <a:r>
              <a:rPr lang="en-US" dirty="0" smtClean="0"/>
              <a:t>Common engine</a:t>
            </a:r>
          </a:p>
          <a:p>
            <a:pPr lvl="1"/>
            <a:r>
              <a:rPr lang="en-US" dirty="0" smtClean="0"/>
              <a:t>Current solutions are often highly tailored to a very narrow use-case (i.e., MPI)</a:t>
            </a:r>
          </a:p>
          <a:p>
            <a:r>
              <a:rPr lang="en-US" dirty="0" smtClean="0"/>
              <a:t>Scalable</a:t>
            </a:r>
          </a:p>
          <a:p>
            <a:pPr lvl="1"/>
            <a:r>
              <a:rPr lang="en-US" dirty="0" smtClean="0"/>
              <a:t>We purchased another node; do we need to reconfigure the cluster and rebuild the source from scratch?</a:t>
            </a:r>
            <a:endParaRPr lang="en-US" dirty="0"/>
          </a:p>
          <a:p>
            <a:r>
              <a:rPr lang="en-US" dirty="0" smtClean="0"/>
              <a:t>Standardized data format</a:t>
            </a:r>
          </a:p>
          <a:p>
            <a:pPr lvl="1"/>
            <a:r>
              <a:rPr lang="en-US" dirty="0" smtClean="0"/>
              <a:t>Most of “compute time” is spent putting data in an operable format</a:t>
            </a:r>
          </a:p>
        </p:txBody>
      </p:sp>
    </p:spTree>
    <p:extLst>
      <p:ext uri="{BB962C8B-B14F-4D97-AF65-F5344CB8AC3E}">
        <p14:creationId xmlns:p14="http://schemas.microsoft.com/office/powerpoint/2010/main" val="11690477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1: Storage paradigms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73" y="2096789"/>
            <a:ext cx="6965455" cy="4252377"/>
          </a:xfrm>
          <a:prstGeom prst="rect">
            <a:avLst/>
          </a:prstGeom>
        </p:spPr>
      </p:pic>
      <p:sp>
        <p:nvSpPr>
          <p:cNvPr id="5" name="Explosion 1 4"/>
          <p:cNvSpPr/>
          <p:nvPr/>
        </p:nvSpPr>
        <p:spPr>
          <a:xfrm>
            <a:off x="5855307" y="950643"/>
            <a:ext cx="3154725" cy="2292291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Exploit non-locality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854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effectLst/>
              </a:rPr>
              <a:t>“</a:t>
            </a:r>
            <a:r>
              <a:rPr lang="en-US" sz="4000" i="1" dirty="0">
                <a:effectLst/>
              </a:rPr>
              <a:t>I have 5 million images, now what?</a:t>
            </a:r>
            <a:r>
              <a:rPr lang="en-US" sz="4000" dirty="0">
                <a:effectLst/>
              </a:rPr>
              <a:t>” </a:t>
            </a:r>
            <a:endParaRPr lang="en-US" sz="40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 smtClean="0"/>
              <a:t>What is large-scale image analysis and why do I need to know about it?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What are some available tools and methodologies?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 smtClean="0"/>
              <a:t>What are some examples?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07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2: Scheduling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209801"/>
            <a:ext cx="3657600" cy="1444604"/>
          </a:xfrm>
        </p:spPr>
        <p:txBody>
          <a:bodyPr/>
          <a:lstStyle/>
          <a:p>
            <a:r>
              <a:rPr lang="en-US" dirty="0" smtClean="0"/>
              <a:t>“Lazy” evaluation</a:t>
            </a:r>
          </a:p>
          <a:p>
            <a:r>
              <a:rPr lang="en-US" dirty="0" smtClean="0"/>
              <a:t>On-the-fly workflow optimization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11" y="1869630"/>
            <a:ext cx="3654683" cy="4700810"/>
          </a:xfrm>
          <a:prstGeom prst="rect">
            <a:avLst/>
          </a:prstGeom>
        </p:spPr>
      </p:pic>
      <p:sp>
        <p:nvSpPr>
          <p:cNvPr id="7" name="Explosion 1 6"/>
          <p:cNvSpPr/>
          <p:nvPr/>
        </p:nvSpPr>
        <p:spPr>
          <a:xfrm>
            <a:off x="542036" y="3977909"/>
            <a:ext cx="4142280" cy="1957503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Decouple APIs from execution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7842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3: Redundancy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="1" dirty="0" smtClean="0"/>
              <a:t>Hardware will fail</a:t>
            </a:r>
          </a:p>
          <a:p>
            <a:r>
              <a:rPr lang="en-US" dirty="0" smtClean="0"/>
              <a:t>2013-2014 hard disk failure rates, by vendor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25189"/>
          <a:stretch/>
        </p:blipFill>
        <p:spPr>
          <a:xfrm>
            <a:off x="4150580" y="2209801"/>
            <a:ext cx="4993419" cy="31710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1" y="6611779"/>
            <a:ext cx="91440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http</a:t>
            </a:r>
            <a:r>
              <a:rPr lang="en-US" sz="1000" dirty="0"/>
              <a:t>://</a:t>
            </a:r>
            <a:r>
              <a:rPr lang="en-US" sz="1000" dirty="0" err="1"/>
              <a:t>www.extremetech.com</a:t>
            </a:r>
            <a:r>
              <a:rPr lang="en-US" sz="1000" dirty="0"/>
              <a:t>/computing/198154-2014-hard-drive-failure-rates-point-to-clear-winners-and-losers-but-is-the-data-good</a:t>
            </a:r>
          </a:p>
        </p:txBody>
      </p:sp>
      <p:sp>
        <p:nvSpPr>
          <p:cNvPr id="7" name="Explosion 1 6"/>
          <p:cNvSpPr/>
          <p:nvPr/>
        </p:nvSpPr>
        <p:spPr>
          <a:xfrm>
            <a:off x="685800" y="4229524"/>
            <a:ext cx="3258655" cy="1797249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Built-in redundancy</a:t>
            </a:r>
            <a:endParaRPr lang="en-US" dirty="0"/>
          </a:p>
        </p:txBody>
      </p:sp>
      <p:pic>
        <p:nvPicPr>
          <p:cNvPr id="8" name="Picture 7" descr="Screen Shot 2015-08-26 at 11.57.22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6493" y="1990424"/>
            <a:ext cx="4291959" cy="447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3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The </a:t>
            </a:r>
            <a:r>
              <a:rPr lang="en-US" sz="4000" dirty="0" err="1" smtClean="0"/>
              <a:t>Punchline</a:t>
            </a:r>
            <a:r>
              <a:rPr lang="en-US" sz="4000" dirty="0" smtClean="0"/>
              <a:t>: Why “big </a:t>
            </a:r>
            <a:r>
              <a:rPr lang="en-US" sz="4000" dirty="0" err="1" smtClean="0"/>
              <a:t>bioimaging</a:t>
            </a:r>
            <a:r>
              <a:rPr lang="en-US" sz="4000" dirty="0" smtClean="0"/>
              <a:t>” is hard</a:t>
            </a:r>
            <a:endParaRPr lang="en-US" sz="40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we’re used 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err="1" smtClean="0"/>
              <a:t>ImageJ</a:t>
            </a:r>
            <a:r>
              <a:rPr lang="en-US" dirty="0" smtClean="0"/>
              <a:t> to load up a handful of images</a:t>
            </a:r>
          </a:p>
          <a:p>
            <a:r>
              <a:rPr lang="en-US" dirty="0" smtClean="0"/>
              <a:t>Click “watershed” and immediately view results</a:t>
            </a:r>
          </a:p>
          <a:p>
            <a:r>
              <a:rPr lang="en-US" dirty="0" smtClean="0"/>
              <a:t>Store dataset on a RAID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What we need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Intuitive UI for specifying analytics and visualizing results (Vaa3D, </a:t>
            </a:r>
            <a:r>
              <a:rPr lang="en-US" dirty="0" err="1"/>
              <a:t>BisQue</a:t>
            </a:r>
            <a:r>
              <a:rPr lang="en-US" dirty="0"/>
              <a:t>)</a:t>
            </a:r>
          </a:p>
          <a:p>
            <a:r>
              <a:rPr lang="en-US" dirty="0" smtClean="0"/>
              <a:t>Under-the-hood scheduling built for a variety of use-cases (Spark, </a:t>
            </a:r>
            <a:r>
              <a:rPr lang="en-US" dirty="0" err="1" smtClean="0"/>
              <a:t>Flink</a:t>
            </a:r>
            <a:r>
              <a:rPr lang="en-US" dirty="0" smtClean="0"/>
              <a:t>)</a:t>
            </a:r>
          </a:p>
          <a:p>
            <a:r>
              <a:rPr lang="en-US" dirty="0" smtClean="0"/>
              <a:t>Distributed </a:t>
            </a:r>
            <a:r>
              <a:rPr lang="en-US" dirty="0" err="1" smtClean="0"/>
              <a:t>filesystem</a:t>
            </a:r>
            <a:r>
              <a:rPr lang="en-US" dirty="0" smtClean="0"/>
              <a:t> or cloud storage (Amazon S3, HDFS)</a:t>
            </a:r>
            <a:endParaRPr lang="en-US" dirty="0"/>
          </a:p>
        </p:txBody>
      </p:sp>
      <p:sp>
        <p:nvSpPr>
          <p:cNvPr id="13" name="Explosion 1 12"/>
          <p:cNvSpPr/>
          <p:nvPr/>
        </p:nvSpPr>
        <p:spPr>
          <a:xfrm>
            <a:off x="0" y="1438836"/>
            <a:ext cx="9247261" cy="5019952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The REAL </a:t>
            </a:r>
            <a:r>
              <a:rPr lang="en-US" sz="3200" dirty="0" err="1" smtClean="0"/>
              <a:t>Punchline</a:t>
            </a:r>
            <a:endParaRPr lang="en-US" sz="3200" dirty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These principles apply to *all* areas of “big data.”</a:t>
            </a:r>
          </a:p>
        </p:txBody>
      </p:sp>
    </p:spTree>
    <p:extLst>
      <p:ext uri="{BB962C8B-B14F-4D97-AF65-F5344CB8AC3E}">
        <p14:creationId xmlns:p14="http://schemas.microsoft.com/office/powerpoint/2010/main" val="1884566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build="p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III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167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Ciliary motion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6CBD75C-7E69-914E-A368-5283A1784DC6}" type="slidenum">
              <a:rPr lang="en-US" smtClean="0"/>
              <a:t>24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0" y="6508750"/>
            <a:ext cx="68053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 smtClean="0"/>
              <a:t>3</a:t>
            </a:r>
            <a:r>
              <a:rPr lang="en-US" sz="1200" dirty="0" smtClean="0"/>
              <a:t>Zariwala et al. "</a:t>
            </a:r>
            <a:r>
              <a:rPr lang="en-US" sz="1200" dirty="0"/>
              <a:t>Genetic defects in ciliary structure and function." </a:t>
            </a:r>
            <a:r>
              <a:rPr lang="en-US" sz="1200" dirty="0" err="1"/>
              <a:t>Annu</a:t>
            </a:r>
            <a:r>
              <a:rPr lang="en-US" sz="1200" dirty="0"/>
              <a:t>. Rev. Physiol. 69 (2007): 423-450.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734388" y="1694418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727699" y="1694418"/>
            <a:ext cx="3362759" cy="2318782"/>
            <a:chOff x="5727699" y="1694418"/>
            <a:chExt cx="3362759" cy="2318782"/>
          </a:xfrm>
        </p:grpSpPr>
        <p:pic>
          <p:nvPicPr>
            <p:cNvPr id="9" name="Picture 8" descr="structure.pn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19" r="12572" b="53131"/>
            <a:stretch/>
          </p:blipFill>
          <p:spPr>
            <a:xfrm>
              <a:off x="5727699" y="2343150"/>
              <a:ext cx="3362759" cy="16700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7197318" y="1694418"/>
              <a:ext cx="289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5959126"/>
            <a:ext cx="16979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aseline="30000" dirty="0" smtClean="0"/>
              <a:t>1</a:t>
            </a:r>
            <a:r>
              <a:rPr lang="en-US" sz="1200" dirty="0" smtClean="0"/>
              <a:t>Data: </a:t>
            </a:r>
            <a:r>
              <a:rPr lang="en-US" sz="1200" dirty="0" err="1" smtClean="0"/>
              <a:t>Dr</a:t>
            </a:r>
            <a:r>
              <a:rPr lang="en-US" sz="1200" dirty="0" smtClean="0"/>
              <a:t> Cecilia </a:t>
            </a:r>
            <a:r>
              <a:rPr lang="en-US" sz="1200" dirty="0" err="1" smtClean="0"/>
              <a:t>Lo’s</a:t>
            </a:r>
            <a:r>
              <a:rPr lang="en-US" sz="1200" dirty="0" smtClean="0"/>
              <a:t> lab</a:t>
            </a:r>
            <a:endParaRPr lang="en-US" sz="1200" dirty="0"/>
          </a:p>
        </p:txBody>
      </p:sp>
      <p:pic>
        <p:nvPicPr>
          <p:cNvPr id="12" name="1_Normal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6948" y="2063750"/>
            <a:ext cx="5549900" cy="27749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8895" y="4851400"/>
            <a:ext cx="1801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Scale bars: 10μm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" y="6233938"/>
            <a:ext cx="66577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 smtClean="0"/>
              <a:t>2</a:t>
            </a:r>
            <a:r>
              <a:rPr lang="en-US" sz="1200" dirty="0"/>
              <a:t>http://</a:t>
            </a:r>
            <a:r>
              <a:rPr lang="en-US" sz="1200" dirty="0" err="1"/>
              <a:t>www.hitech-projects.com</a:t>
            </a:r>
            <a:r>
              <a:rPr lang="en-US" sz="1200" dirty="0"/>
              <a:t>/</a:t>
            </a:r>
            <a:r>
              <a:rPr lang="en-US" sz="1200" dirty="0" err="1"/>
              <a:t>euprojects</a:t>
            </a:r>
            <a:r>
              <a:rPr lang="en-US" sz="1200" dirty="0"/>
              <a:t>/artic/index/Cilia%20in%20nature.pdf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720593" y="1745218"/>
            <a:ext cx="3309107" cy="3164364"/>
            <a:chOff x="5720593" y="1745218"/>
            <a:chExt cx="3309107" cy="3164364"/>
          </a:xfrm>
        </p:grpSpPr>
        <p:pic>
          <p:nvPicPr>
            <p:cNvPr id="16" name="Picture 15" descr="cilia_body.pn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0593" y="2063750"/>
              <a:ext cx="3309107" cy="284583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7184618" y="1745218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909289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5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6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6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Significance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5093656"/>
          </a:xfrm>
        </p:spPr>
        <p:txBody>
          <a:bodyPr>
            <a:normAutofit/>
          </a:bodyPr>
          <a:lstStyle/>
          <a:p>
            <a:r>
              <a:rPr lang="en-US" dirty="0" smtClean="0"/>
              <a:t>Clinical</a:t>
            </a:r>
          </a:p>
          <a:p>
            <a:pPr lvl="1"/>
            <a:r>
              <a:rPr lang="en-US" dirty="0" err="1" smtClean="0"/>
              <a:t>Ciliopathies</a:t>
            </a:r>
            <a:endParaRPr lang="en-US" dirty="0" smtClean="0"/>
          </a:p>
          <a:p>
            <a:pPr lvl="1"/>
            <a:r>
              <a:rPr lang="en-US" dirty="0" smtClean="0"/>
              <a:t>Association with congenital heart disease</a:t>
            </a:r>
          </a:p>
          <a:p>
            <a:r>
              <a:rPr lang="en-US" dirty="0" smtClean="0"/>
              <a:t>Developmental</a:t>
            </a:r>
          </a:p>
          <a:p>
            <a:pPr lvl="1"/>
            <a:r>
              <a:rPr lang="en-US" dirty="0" smtClean="0"/>
              <a:t>Nodal flow</a:t>
            </a:r>
          </a:p>
          <a:p>
            <a:pPr lvl="1"/>
            <a:r>
              <a:rPr lang="en-US" dirty="0" smtClean="0"/>
              <a:t>Left-right asymmetry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fld id="{46CBD75C-7E69-914E-A368-5283A1784DC6}" type="slidenum">
              <a:rPr lang="en-US" smtClean="0"/>
              <a:t>25</a:t>
            </a:fld>
            <a:endParaRPr lang="en-US"/>
          </a:p>
        </p:txBody>
      </p:sp>
      <p:pic>
        <p:nvPicPr>
          <p:cNvPr id="7" name="Movie5 wavy slow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82099" y="1705016"/>
            <a:ext cx="4259856" cy="42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569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9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37" repeatCount="indefinite" fill="remove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5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Automated </a:t>
            </a:r>
            <a:r>
              <a:rPr lang="en-US" dirty="0" err="1" smtClean="0"/>
              <a:t>ciliary</a:t>
            </a:r>
            <a:r>
              <a:rPr lang="en-US" dirty="0" smtClean="0"/>
              <a:t> motion recognition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6CBD75C-7E69-914E-A368-5283A1784DC6}" type="slidenum">
              <a:rPr lang="en-US" smtClean="0"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12648" y="1791246"/>
            <a:ext cx="8153400" cy="1080786"/>
          </a:xfrm>
        </p:spPr>
        <p:txBody>
          <a:bodyPr/>
          <a:lstStyle/>
          <a:p>
            <a:r>
              <a:rPr lang="en-US" i="1" dirty="0" smtClean="0"/>
              <a:t>Input:</a:t>
            </a:r>
            <a:r>
              <a:rPr lang="en-US" dirty="0" smtClean="0"/>
              <a:t> high-speed video of </a:t>
            </a:r>
            <a:r>
              <a:rPr lang="en-US" dirty="0" err="1" smtClean="0"/>
              <a:t>ciliary</a:t>
            </a:r>
            <a:r>
              <a:rPr lang="en-US" dirty="0" smtClean="0"/>
              <a:t> biopsy</a:t>
            </a:r>
          </a:p>
          <a:p>
            <a:r>
              <a:rPr lang="en-US" i="1" dirty="0" smtClean="0"/>
              <a:t>Output: </a:t>
            </a:r>
            <a:r>
              <a:rPr lang="en-US" dirty="0" smtClean="0"/>
              <a:t>quantitative properties of observed motion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795486"/>
            <a:ext cx="4146650" cy="2798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09487" y="4029201"/>
            <a:ext cx="1042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Curly!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 rot="707921">
            <a:off x="1891184" y="3492745"/>
            <a:ext cx="1104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WAVY!</a:t>
            </a:r>
            <a:endParaRPr lang="en-US" b="1" dirty="0"/>
          </a:p>
        </p:txBody>
      </p:sp>
      <p:sp>
        <p:nvSpPr>
          <p:cNvPr id="8" name="Rectangle 7"/>
          <p:cNvSpPr/>
          <p:nvPr/>
        </p:nvSpPr>
        <p:spPr>
          <a:xfrm>
            <a:off x="4551631" y="3509478"/>
            <a:ext cx="2818780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115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7.4</a:t>
            </a:r>
            <a:endParaRPr lang="en-US" sz="115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9" name="Oval 8"/>
          <p:cNvSpPr/>
          <p:nvPr/>
        </p:nvSpPr>
        <p:spPr>
          <a:xfrm>
            <a:off x="203200" y="2795486"/>
            <a:ext cx="3943450" cy="32076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/>
          </a:p>
        </p:txBody>
      </p:sp>
      <p:cxnSp>
        <p:nvCxnSpPr>
          <p:cNvPr id="10" name="Straight Connector 9"/>
          <p:cNvCxnSpPr>
            <a:endCxn id="9" idx="5"/>
          </p:cNvCxnSpPr>
          <p:nvPr/>
        </p:nvCxnSpPr>
        <p:spPr>
          <a:xfrm>
            <a:off x="783771" y="3383678"/>
            <a:ext cx="2785374" cy="214971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0410" y="3383678"/>
            <a:ext cx="1753506" cy="17535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Screen Shot 2015-08-26 at 2.55.4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56" y="1860410"/>
            <a:ext cx="7304089" cy="433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931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  <p:bldP spid="6" grpId="0"/>
      <p:bldP spid="6" grpId="1"/>
      <p:bldP spid="7" grpId="0"/>
      <p:bldP spid="7" grpId="1"/>
      <p:bldP spid="8" grpId="0"/>
      <p:bldP spid="8" grpId="1"/>
      <p:bldP spid="9" grpId="0" animBg="1"/>
      <p:bldP spid="9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Cilia videomicroscopy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4046087" cy="3657600"/>
          </a:xfrm>
        </p:spPr>
        <p:txBody>
          <a:bodyPr/>
          <a:lstStyle/>
          <a:p>
            <a:r>
              <a:rPr lang="en-US" dirty="0" smtClean="0"/>
              <a:t>&gt; 400 patients</a:t>
            </a:r>
          </a:p>
          <a:p>
            <a:r>
              <a:rPr lang="en-US" dirty="0" smtClean="0"/>
              <a:t>10 videos per patient</a:t>
            </a:r>
          </a:p>
          <a:p>
            <a:r>
              <a:rPr lang="en-US" dirty="0" smtClean="0"/>
              <a:t>5 regions of interest per video</a:t>
            </a:r>
          </a:p>
          <a:p>
            <a:r>
              <a:rPr lang="en-US" b="1" dirty="0" smtClean="0"/>
              <a:t>= 20,000 high-dimensional data points</a:t>
            </a:r>
            <a:endParaRPr lang="en-US" b="1" dirty="0"/>
          </a:p>
        </p:txBody>
      </p:sp>
      <p:pic>
        <p:nvPicPr>
          <p:cNvPr id="4" name="Picture 3" descr="3d_patch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887" y="2209800"/>
            <a:ext cx="4214255" cy="31606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51749"/>
          <a:stretch/>
        </p:blipFill>
        <p:spPr>
          <a:xfrm>
            <a:off x="5124797" y="2432229"/>
            <a:ext cx="3580896" cy="2814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632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</a:t>
            </a:r>
            <a:r>
              <a:rPr lang="en-US" dirty="0" err="1" smtClean="0"/>
              <a:t>Organellar</a:t>
            </a:r>
            <a:r>
              <a:rPr lang="en-US" dirty="0" smtClean="0"/>
              <a:t> evolution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775191"/>
            <a:ext cx="8229600" cy="2123709"/>
          </a:xfrm>
        </p:spPr>
        <p:txBody>
          <a:bodyPr>
            <a:normAutofit/>
          </a:bodyPr>
          <a:lstStyle/>
          <a:p>
            <a:r>
              <a:rPr lang="en-US" i="1" dirty="0" smtClean="0"/>
              <a:t>Mycobacterium tuberculosis</a:t>
            </a:r>
          </a:p>
          <a:p>
            <a:pPr lvl="1"/>
            <a:r>
              <a:rPr lang="en-US" dirty="0" smtClean="0"/>
              <a:t>Induces cell necrosis</a:t>
            </a:r>
          </a:p>
          <a:p>
            <a:pPr lvl="1"/>
            <a:r>
              <a:rPr lang="en-US" dirty="0" smtClean="0"/>
              <a:t>Mitochondrial degradation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A92C-25E8-DA48-AC42-EC409B0CAC93}" type="slidenum">
              <a:rPr lang="en-US" smtClean="0"/>
              <a:t>28</a:t>
            </a:fld>
            <a:endParaRPr lang="en-US"/>
          </a:p>
        </p:txBody>
      </p:sp>
      <p:pic>
        <p:nvPicPr>
          <p:cNvPr id="7" name="Pictur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5674" y="3069315"/>
            <a:ext cx="6932653" cy="37357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0172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High-throughput screening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457199" y="1773936"/>
            <a:ext cx="4071953" cy="4880304"/>
          </a:xfrm>
        </p:spPr>
        <p:txBody>
          <a:bodyPr>
            <a:normAutofit/>
          </a:bodyPr>
          <a:lstStyle/>
          <a:p>
            <a:r>
              <a:rPr lang="en-US" dirty="0" smtClean="0"/>
              <a:t>4400 genes in </a:t>
            </a:r>
            <a:r>
              <a:rPr lang="en-US" i="1" dirty="0" err="1" smtClean="0"/>
              <a:t>Mtb</a:t>
            </a:r>
            <a:r>
              <a:rPr lang="en-US" dirty="0" smtClean="0"/>
              <a:t> to screen</a:t>
            </a:r>
          </a:p>
          <a:p>
            <a:r>
              <a:rPr lang="en-US" dirty="0" smtClean="0"/>
              <a:t>Other genotype-phenotype associations</a:t>
            </a:r>
          </a:p>
          <a:p>
            <a:pPr lvl="1"/>
            <a:r>
              <a:rPr lang="en-US" dirty="0" smtClean="0"/>
              <a:t>listeria</a:t>
            </a:r>
          </a:p>
          <a:p>
            <a:pPr lvl="1"/>
            <a:r>
              <a:rPr lang="en-US" dirty="0" err="1" smtClean="0"/>
              <a:t>shigella</a:t>
            </a:r>
            <a:endParaRPr lang="en-US" dirty="0" smtClean="0"/>
          </a:p>
          <a:p>
            <a:pPr lvl="1"/>
            <a:r>
              <a:rPr lang="en-US" dirty="0" smtClean="0"/>
              <a:t>legionella</a:t>
            </a:r>
          </a:p>
          <a:p>
            <a:pPr lvl="1"/>
            <a:r>
              <a:rPr lang="en-US" dirty="0" smtClean="0"/>
              <a:t>…?</a:t>
            </a:r>
          </a:p>
          <a:p>
            <a:r>
              <a:rPr lang="en-US" b="1" dirty="0" smtClean="0"/>
              <a:t>General framework: </a:t>
            </a:r>
            <a:r>
              <a:rPr lang="en-US" b="1" i="1" dirty="0" err="1" smtClean="0"/>
              <a:t>OrNet</a:t>
            </a:r>
            <a:endParaRPr lang="en-US" b="1" i="1" dirty="0" smtClean="0"/>
          </a:p>
          <a:p>
            <a:pPr lvl="1"/>
            <a:r>
              <a:rPr lang="en-US" dirty="0" smtClean="0"/>
              <a:t>Division of </a:t>
            </a:r>
            <a:br>
              <a:rPr lang="en-US" dirty="0" smtClean="0"/>
            </a:br>
            <a:r>
              <a:rPr lang="en-US" dirty="0" smtClean="0"/>
              <a:t>Biological</a:t>
            </a:r>
            <a:br>
              <a:rPr lang="en-US" dirty="0" smtClean="0"/>
            </a:br>
            <a:r>
              <a:rPr lang="en-US" dirty="0" smtClean="0"/>
              <a:t>Infrastructure</a:t>
            </a:r>
            <a:endParaRPr lang="en-US" dirty="0"/>
          </a:p>
          <a:p>
            <a:pPr lvl="1"/>
            <a:endParaRPr lang="en-US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A92C-25E8-DA48-AC42-EC409B0CAC93}" type="slidenum">
              <a:rPr lang="en-US" smtClean="0"/>
              <a:t>29</a:t>
            </a:fld>
            <a:endParaRPr lang="en-US"/>
          </a:p>
        </p:txBody>
      </p:sp>
      <p:pic>
        <p:nvPicPr>
          <p:cNvPr id="11" name="12 hr Mito &amp; bugs Mito -2 7004_crop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5167" y="2118730"/>
            <a:ext cx="4170385" cy="417038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1171" y="5315297"/>
            <a:ext cx="1089265" cy="108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1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1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45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I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large-scale image analysis and why do I need to know about it?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844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4"/>
          <p:cNvSpPr txBox="1">
            <a:spLocks/>
          </p:cNvSpPr>
          <p:nvPr/>
        </p:nvSpPr>
        <p:spPr>
          <a:xfrm>
            <a:off x="580668" y="403328"/>
            <a:ext cx="3657600" cy="322729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Char char="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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Char char="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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Char char="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461963" algn="l" defTabSz="914400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5163" indent="-461963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61963" algn="l" defTabSz="914400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9563" indent="-461963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24hrs uninfected</a:t>
            </a:r>
            <a:endParaRPr lang="en-US" sz="2000" dirty="0"/>
          </a:p>
        </p:txBody>
      </p:sp>
      <p:sp>
        <p:nvSpPr>
          <p:cNvPr id="5" name="Text Placeholder 5"/>
          <p:cNvSpPr txBox="1">
            <a:spLocks/>
          </p:cNvSpPr>
          <p:nvPr/>
        </p:nvSpPr>
        <p:spPr>
          <a:xfrm>
            <a:off x="4399878" y="403328"/>
            <a:ext cx="3657600" cy="322729"/>
          </a:xfrm>
          <a:prstGeom prst="rect">
            <a:avLst/>
          </a:prstGeom>
          <a:solidFill>
            <a:schemeClr val="accent6"/>
          </a:solidFill>
        </p:spPr>
        <p:txBody>
          <a:bodyPr/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accent3"/>
              </a:buClr>
              <a:buFont typeface="Wingdings" pitchFamily="2" charset="2"/>
              <a:buChar char="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457200" algn="l" defTabSz="914400" rtl="0" eaLnBrk="1" latinLnBrk="0" hangingPunct="1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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45720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Char char="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457200" algn="l" defTabSz="914400" rtl="0" eaLnBrk="1" latinLnBrk="0" hangingPunct="1">
              <a:spcBef>
                <a:spcPts val="6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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457200" algn="l" defTabSz="914400" rtl="0" eaLnBrk="1" latinLnBrk="0" hangingPunct="1">
              <a:spcBef>
                <a:spcPts val="600"/>
              </a:spcBef>
              <a:buClr>
                <a:schemeClr val="accent3"/>
              </a:buClr>
              <a:buFont typeface="Wingdings" pitchFamily="2" charset="2"/>
              <a:buChar char="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461963" algn="l" defTabSz="914400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05163" indent="-461963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57600" indent="-461963" algn="l" defTabSz="914400" rtl="0" eaLnBrk="1" latinLnBrk="0" hangingPunct="1">
              <a:spcBef>
                <a:spcPct val="20000"/>
              </a:spcBef>
              <a:buClr>
                <a:schemeClr val="accent3">
                  <a:lumMod val="50000"/>
                </a:schemeClr>
              </a:buClr>
              <a:buFont typeface="Wingdings" pitchFamily="2" charset="2"/>
              <a:buChar char="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119563" indent="-461963" algn="l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 pitchFamily="2" charset="2"/>
              <a:buChar char="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24hrs infected</a:t>
            </a:r>
            <a:endParaRPr lang="en-US" sz="2000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206" y="969963"/>
            <a:ext cx="2279237" cy="5156200"/>
          </a:xfrm>
          <a:prstGeom prst="rect">
            <a:avLst/>
          </a:prstGeom>
        </p:spPr>
      </p:pic>
      <p:pic>
        <p:nvPicPr>
          <p:cNvPr id="7" name="Content Placeholder 8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85" y="969963"/>
            <a:ext cx="2279237" cy="51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4819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7" descr="wt6 hrs uninfected z-scanz44.tif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18" r="-43018"/>
          <a:stretch>
            <a:fillRect/>
          </a:stretch>
        </p:blipFill>
        <p:spPr>
          <a:xfrm>
            <a:off x="504932" y="1287585"/>
            <a:ext cx="4524985" cy="2432304"/>
          </a:xfrm>
          <a:prstGeom prst="rect">
            <a:avLst/>
          </a:prstGeom>
        </p:spPr>
      </p:pic>
      <p:pic>
        <p:nvPicPr>
          <p:cNvPr id="3" name="Content Placeholder 11" descr="wt24 hrs uninfectedz33.t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53" r="-43053"/>
          <a:stretch>
            <a:fillRect/>
          </a:stretch>
        </p:blipFill>
        <p:spPr>
          <a:xfrm>
            <a:off x="503238" y="4165599"/>
            <a:ext cx="4526679" cy="2432304"/>
          </a:xfrm>
          <a:prstGeom prst="rect">
            <a:avLst/>
          </a:prstGeom>
        </p:spPr>
      </p:pic>
      <p:sp>
        <p:nvSpPr>
          <p:cNvPr id="4" name="Rectangle 163"/>
          <p:cNvSpPr>
            <a:spLocks noChangeArrowheads="1"/>
          </p:cNvSpPr>
          <p:nvPr/>
        </p:nvSpPr>
        <p:spPr bwMode="auto">
          <a:xfrm>
            <a:off x="1547788" y="3875673"/>
            <a:ext cx="2407492" cy="229676"/>
          </a:xfrm>
          <a:prstGeom prst="rect">
            <a:avLst/>
          </a:prstGeom>
          <a:ln w="12700" cmpd="sng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37160" tIns="68580" rIns="137160" bIns="68580" anchor="ctr"/>
          <a:lstStyle/>
          <a:p>
            <a:pPr algn="ctr" defTabSz="3762375">
              <a:defRPr/>
            </a:pP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24 </a:t>
            </a:r>
            <a:r>
              <a:rPr lang="en-US" sz="1400" dirty="0">
                <a:solidFill>
                  <a:schemeClr val="accent1"/>
                </a:solidFill>
                <a:latin typeface="Rockwell"/>
                <a:cs typeface="Rockwell"/>
              </a:rPr>
              <a:t>hours uninfected</a:t>
            </a:r>
            <a:endParaRPr lang="en-US" sz="700" dirty="0">
              <a:solidFill>
                <a:schemeClr val="accent1"/>
              </a:solidFill>
              <a:latin typeface="Rockwell"/>
              <a:cs typeface="Rockwell"/>
            </a:endParaRPr>
          </a:p>
        </p:txBody>
      </p:sp>
      <p:sp>
        <p:nvSpPr>
          <p:cNvPr id="5" name="Rectangle 163"/>
          <p:cNvSpPr>
            <a:spLocks noChangeArrowheads="1"/>
          </p:cNvSpPr>
          <p:nvPr/>
        </p:nvSpPr>
        <p:spPr bwMode="auto">
          <a:xfrm>
            <a:off x="1547788" y="976923"/>
            <a:ext cx="2407492" cy="229676"/>
          </a:xfrm>
          <a:prstGeom prst="rect">
            <a:avLst/>
          </a:prstGeom>
          <a:ln w="12700" cmpd="sng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37160" tIns="68580" rIns="137160" bIns="68580" anchor="ctr"/>
          <a:lstStyle/>
          <a:p>
            <a:pPr algn="ctr" defTabSz="3762375">
              <a:defRPr/>
            </a:pP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6 hours uninfected</a:t>
            </a:r>
            <a:endParaRPr lang="en-US" sz="700" dirty="0">
              <a:solidFill>
                <a:schemeClr val="accent1"/>
              </a:solidFill>
              <a:latin typeface="Rockwell"/>
              <a:cs typeface="Rockwell"/>
            </a:endParaRPr>
          </a:p>
        </p:txBody>
      </p:sp>
      <p:sp>
        <p:nvSpPr>
          <p:cNvPr id="6" name="Rectangle 163"/>
          <p:cNvSpPr>
            <a:spLocks noChangeArrowheads="1"/>
          </p:cNvSpPr>
          <p:nvPr/>
        </p:nvSpPr>
        <p:spPr bwMode="auto">
          <a:xfrm>
            <a:off x="5342289" y="976923"/>
            <a:ext cx="2407492" cy="229676"/>
          </a:xfrm>
          <a:prstGeom prst="rect">
            <a:avLst/>
          </a:prstGeom>
          <a:ln w="12700" cmpd="sng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37160" tIns="68580" rIns="137160" bIns="68580" anchor="ctr"/>
          <a:lstStyle/>
          <a:p>
            <a:pPr algn="ctr" defTabSz="3762375">
              <a:defRPr/>
            </a:pP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6 hours infected</a:t>
            </a:r>
            <a:endParaRPr lang="en-US" sz="700" dirty="0">
              <a:solidFill>
                <a:schemeClr val="accent1"/>
              </a:solidFill>
              <a:latin typeface="Rockwell"/>
              <a:cs typeface="Rockwell"/>
            </a:endParaRPr>
          </a:p>
        </p:txBody>
      </p:sp>
      <p:sp>
        <p:nvSpPr>
          <p:cNvPr id="7" name="Rectangle 163"/>
          <p:cNvSpPr>
            <a:spLocks noChangeArrowheads="1"/>
          </p:cNvSpPr>
          <p:nvPr/>
        </p:nvSpPr>
        <p:spPr bwMode="auto">
          <a:xfrm>
            <a:off x="5342289" y="3875673"/>
            <a:ext cx="2407492" cy="229676"/>
          </a:xfrm>
          <a:prstGeom prst="rect">
            <a:avLst/>
          </a:prstGeom>
          <a:ln w="12700" cmpd="sng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37160" tIns="68580" rIns="137160" bIns="68580" anchor="ctr"/>
          <a:lstStyle/>
          <a:p>
            <a:pPr algn="ctr" defTabSz="3762375">
              <a:defRPr/>
            </a:pP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24 </a:t>
            </a:r>
            <a:r>
              <a:rPr lang="en-US" sz="1400" dirty="0">
                <a:solidFill>
                  <a:schemeClr val="accent1"/>
                </a:solidFill>
                <a:latin typeface="Rockwell"/>
                <a:cs typeface="Rockwell"/>
              </a:rPr>
              <a:t>hours </a:t>
            </a: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infected</a:t>
            </a:r>
            <a:endParaRPr lang="en-US" sz="700" dirty="0">
              <a:solidFill>
                <a:schemeClr val="accent1"/>
              </a:solidFill>
              <a:latin typeface="Rockwell"/>
              <a:cs typeface="Rockwell"/>
            </a:endParaRPr>
          </a:p>
        </p:txBody>
      </p:sp>
      <p:pic>
        <p:nvPicPr>
          <p:cNvPr id="8" name="Content Placeholder 12" descr="wt24 hrs infectedz46.tif"/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43023" r="-43023"/>
          <a:stretch>
            <a:fillRect/>
          </a:stretch>
        </p:blipFill>
        <p:spPr>
          <a:xfrm>
            <a:off x="4291023" y="4169664"/>
            <a:ext cx="4525217" cy="2432304"/>
          </a:xfrm>
          <a:prstGeom prst="rect">
            <a:avLst/>
          </a:prstGeom>
        </p:spPr>
      </p:pic>
      <p:pic>
        <p:nvPicPr>
          <p:cNvPr id="9" name="Content Placeholder 10" descr="wt6 hrs infectedz57.tif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3023" r="-43023"/>
          <a:stretch>
            <a:fillRect/>
          </a:stretch>
        </p:blipFill>
        <p:spPr>
          <a:xfrm>
            <a:off x="4291023" y="1287585"/>
            <a:ext cx="4525217" cy="2432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49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" descr="Thresholding GIF .gif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24" r="-42824"/>
          <a:stretch>
            <a:fillRect/>
          </a:stretch>
        </p:blipFill>
        <p:spPr>
          <a:xfrm>
            <a:off x="498474" y="1297356"/>
            <a:ext cx="4524985" cy="2432304"/>
          </a:xfrm>
          <a:prstGeom prst="rect">
            <a:avLst/>
          </a:prstGeom>
        </p:spPr>
      </p:pic>
      <p:pic>
        <p:nvPicPr>
          <p:cNvPr id="3" name="Content Placeholder 8" descr="Thresholding GIF.gif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25" r="-42825"/>
          <a:stretch>
            <a:fillRect/>
          </a:stretch>
        </p:blipFill>
        <p:spPr>
          <a:xfrm>
            <a:off x="498474" y="4164965"/>
            <a:ext cx="4524985" cy="2432304"/>
          </a:xfrm>
          <a:prstGeom prst="rect">
            <a:avLst/>
          </a:prstGeom>
        </p:spPr>
      </p:pic>
      <p:pic>
        <p:nvPicPr>
          <p:cNvPr id="4" name="Content Placeholder 7" descr="Thresholding GIF.gif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29" r="-42829"/>
          <a:stretch>
            <a:fillRect/>
          </a:stretch>
        </p:blipFill>
        <p:spPr>
          <a:xfrm>
            <a:off x="4284654" y="1297356"/>
            <a:ext cx="4525217" cy="2432304"/>
          </a:xfrm>
          <a:prstGeom prst="rect">
            <a:avLst/>
          </a:prstGeom>
        </p:spPr>
      </p:pic>
      <p:pic>
        <p:nvPicPr>
          <p:cNvPr id="5" name="Content Placeholder 9" descr="Thresholding GIF.gif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2829" r="-42829"/>
          <a:stretch>
            <a:fillRect/>
          </a:stretch>
        </p:blipFill>
        <p:spPr>
          <a:xfrm>
            <a:off x="4284654" y="4169664"/>
            <a:ext cx="4525217" cy="2432304"/>
          </a:xfrm>
          <a:prstGeom prst="rect">
            <a:avLst/>
          </a:prstGeom>
        </p:spPr>
      </p:pic>
      <p:sp>
        <p:nvSpPr>
          <p:cNvPr id="6" name="Rectangle 163"/>
          <p:cNvSpPr>
            <a:spLocks noChangeArrowheads="1"/>
          </p:cNvSpPr>
          <p:nvPr/>
        </p:nvSpPr>
        <p:spPr bwMode="auto">
          <a:xfrm>
            <a:off x="1547788" y="990221"/>
            <a:ext cx="2407492" cy="229676"/>
          </a:xfrm>
          <a:prstGeom prst="rect">
            <a:avLst/>
          </a:prstGeom>
          <a:ln w="12700" cmpd="sng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37160" tIns="68580" rIns="137160" bIns="68580" anchor="ctr"/>
          <a:lstStyle/>
          <a:p>
            <a:pPr algn="ctr" defTabSz="3762375">
              <a:defRPr/>
            </a:pPr>
            <a:r>
              <a:rPr lang="en-US" sz="1400" dirty="0">
                <a:solidFill>
                  <a:schemeClr val="accent1"/>
                </a:solidFill>
                <a:latin typeface="Rockwell"/>
                <a:cs typeface="Rockwell"/>
              </a:rPr>
              <a:t>6</a:t>
            </a: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 </a:t>
            </a:r>
            <a:r>
              <a:rPr lang="en-US" sz="1400" dirty="0">
                <a:solidFill>
                  <a:schemeClr val="accent1"/>
                </a:solidFill>
                <a:latin typeface="Rockwell"/>
                <a:cs typeface="Rockwell"/>
              </a:rPr>
              <a:t>hours uninfected</a:t>
            </a:r>
            <a:endParaRPr lang="en-US" sz="700" dirty="0">
              <a:solidFill>
                <a:schemeClr val="accent1"/>
              </a:solidFill>
              <a:latin typeface="Rockwell"/>
              <a:cs typeface="Rockwell"/>
            </a:endParaRPr>
          </a:p>
        </p:txBody>
      </p:sp>
      <p:sp>
        <p:nvSpPr>
          <p:cNvPr id="7" name="Rectangle 163"/>
          <p:cNvSpPr>
            <a:spLocks noChangeArrowheads="1"/>
          </p:cNvSpPr>
          <p:nvPr/>
        </p:nvSpPr>
        <p:spPr bwMode="auto">
          <a:xfrm>
            <a:off x="5338250" y="980452"/>
            <a:ext cx="2407492" cy="229676"/>
          </a:xfrm>
          <a:prstGeom prst="rect">
            <a:avLst/>
          </a:prstGeom>
          <a:ln w="12700" cmpd="sng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37160" tIns="68580" rIns="137160" bIns="68580" anchor="ctr"/>
          <a:lstStyle/>
          <a:p>
            <a:pPr algn="ctr" defTabSz="3762375">
              <a:defRPr/>
            </a:pP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6 hours infected</a:t>
            </a:r>
            <a:endParaRPr lang="en-US" sz="700" dirty="0">
              <a:solidFill>
                <a:schemeClr val="accent1"/>
              </a:solidFill>
              <a:latin typeface="Rockwell"/>
              <a:cs typeface="Rockwell"/>
            </a:endParaRPr>
          </a:p>
        </p:txBody>
      </p:sp>
      <p:sp>
        <p:nvSpPr>
          <p:cNvPr id="8" name="Rectangle 163"/>
          <p:cNvSpPr>
            <a:spLocks noChangeArrowheads="1"/>
          </p:cNvSpPr>
          <p:nvPr/>
        </p:nvSpPr>
        <p:spPr bwMode="auto">
          <a:xfrm>
            <a:off x="1547788" y="3875673"/>
            <a:ext cx="2407492" cy="229676"/>
          </a:xfrm>
          <a:prstGeom prst="rect">
            <a:avLst/>
          </a:prstGeom>
          <a:ln w="12700" cmpd="sng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37160" tIns="68580" rIns="137160" bIns="68580" anchor="ctr"/>
          <a:lstStyle/>
          <a:p>
            <a:pPr algn="ctr" defTabSz="3762375">
              <a:defRPr/>
            </a:pP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24 </a:t>
            </a:r>
            <a:r>
              <a:rPr lang="en-US" sz="1400" dirty="0">
                <a:solidFill>
                  <a:schemeClr val="accent1"/>
                </a:solidFill>
                <a:latin typeface="Rockwell"/>
                <a:cs typeface="Rockwell"/>
              </a:rPr>
              <a:t>hours uninfected</a:t>
            </a:r>
            <a:endParaRPr lang="en-US" sz="700" dirty="0">
              <a:solidFill>
                <a:schemeClr val="accent1"/>
              </a:solidFill>
              <a:latin typeface="Rockwell"/>
              <a:cs typeface="Rockwell"/>
            </a:endParaRPr>
          </a:p>
        </p:txBody>
      </p:sp>
      <p:sp>
        <p:nvSpPr>
          <p:cNvPr id="9" name="Rectangle 163"/>
          <p:cNvSpPr>
            <a:spLocks noChangeArrowheads="1"/>
          </p:cNvSpPr>
          <p:nvPr/>
        </p:nvSpPr>
        <p:spPr bwMode="auto">
          <a:xfrm>
            <a:off x="5338250" y="3875673"/>
            <a:ext cx="2407492" cy="229676"/>
          </a:xfrm>
          <a:prstGeom prst="rect">
            <a:avLst/>
          </a:prstGeom>
          <a:ln w="12700" cmpd="sng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lIns="137160" tIns="68580" rIns="137160" bIns="68580" anchor="ctr"/>
          <a:lstStyle/>
          <a:p>
            <a:pPr algn="ctr" defTabSz="3762375">
              <a:defRPr/>
            </a:pP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24 </a:t>
            </a:r>
            <a:r>
              <a:rPr lang="en-US" sz="1400" dirty="0">
                <a:solidFill>
                  <a:schemeClr val="accent1"/>
                </a:solidFill>
                <a:latin typeface="Rockwell"/>
                <a:cs typeface="Rockwell"/>
              </a:rPr>
              <a:t>hours </a:t>
            </a:r>
            <a:r>
              <a:rPr lang="en-US" sz="1400" dirty="0" smtClean="0">
                <a:solidFill>
                  <a:schemeClr val="accent1"/>
                </a:solidFill>
                <a:latin typeface="Rockwell"/>
                <a:cs typeface="Rockwell"/>
              </a:rPr>
              <a:t>infected</a:t>
            </a:r>
            <a:endParaRPr lang="en-US" sz="700" dirty="0">
              <a:solidFill>
                <a:schemeClr val="accent1"/>
              </a:solidFill>
              <a:latin typeface="Rockwell"/>
              <a:cs typeface="Rockwell"/>
            </a:endParaRPr>
          </a:p>
        </p:txBody>
      </p:sp>
    </p:spTree>
    <p:extLst>
      <p:ext uri="{BB962C8B-B14F-4D97-AF65-F5344CB8AC3E}">
        <p14:creationId xmlns:p14="http://schemas.microsoft.com/office/powerpoint/2010/main" val="84074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Demo!</a:t>
            </a:r>
            <a:endParaRPr lang="en-US" dirty="0"/>
          </a:p>
        </p:txBody>
      </p:sp>
      <p:pic>
        <p:nvPicPr>
          <p:cNvPr id="3" name="Picture 2" descr="Screen Shot 2015-08-26 at 3.38.5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350" y="2404936"/>
            <a:ext cx="3543300" cy="11176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03121" y="3884901"/>
            <a:ext cx="41377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hlinkClick r:id="rId3"/>
              </a:rPr>
              <a:t>https://github.com/magsol/bsec-</a:t>
            </a:r>
            <a:r>
              <a:rPr lang="en-US" b="1" dirty="0" smtClean="0">
                <a:hlinkClick r:id="rId3"/>
              </a:rPr>
              <a:t>2015</a:t>
            </a:r>
            <a:r>
              <a:rPr lang="en-US" b="1" dirty="0" smtClean="0"/>
              <a:t>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10401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2209799"/>
            <a:ext cx="7770813" cy="4116629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Software is changing</a:t>
            </a:r>
          </a:p>
          <a:p>
            <a:pPr lvl="1"/>
            <a:r>
              <a:rPr lang="en-US" dirty="0" smtClean="0"/>
              <a:t>Fault-tolerance</a:t>
            </a:r>
          </a:p>
          <a:p>
            <a:pPr lvl="1"/>
            <a:r>
              <a:rPr lang="en-US" dirty="0" smtClean="0"/>
              <a:t>Greater abstraction</a:t>
            </a:r>
            <a:endParaRPr lang="en-US" b="1" dirty="0"/>
          </a:p>
          <a:p>
            <a:r>
              <a:rPr lang="en-US" dirty="0" smtClean="0"/>
              <a:t>Assumptions are changing</a:t>
            </a:r>
          </a:p>
          <a:p>
            <a:pPr lvl="1"/>
            <a:r>
              <a:rPr lang="en-US" dirty="0" smtClean="0"/>
              <a:t>API != Workflow</a:t>
            </a:r>
          </a:p>
          <a:p>
            <a:pPr lvl="1"/>
            <a:endParaRPr lang="en-US" dirty="0"/>
          </a:p>
          <a:p>
            <a:r>
              <a:rPr lang="en-US" dirty="0" smtClean="0"/>
              <a:t>Tools with the best of both worlds: scalable + immediate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“This isn’t your parents’ </a:t>
            </a:r>
            <a:r>
              <a:rPr lang="en-US" b="1" dirty="0" err="1" smtClean="0"/>
              <a:t>bioimaging</a:t>
            </a:r>
            <a:r>
              <a:rPr lang="en-US" b="1" dirty="0" smtClean="0"/>
              <a:t>.”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9743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5735" y="4565003"/>
            <a:ext cx="1555573" cy="155557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20" y="4136952"/>
            <a:ext cx="2339163" cy="1205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441" y="5378026"/>
            <a:ext cx="2015604" cy="13081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02" y="2606969"/>
            <a:ext cx="879198" cy="139555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rcRect l="37161" t="6000" r="22297" b="45600"/>
          <a:stretch>
            <a:fillRect/>
          </a:stretch>
        </p:blipFill>
        <p:spPr>
          <a:xfrm>
            <a:off x="1298017" y="2686426"/>
            <a:ext cx="1384625" cy="1279768"/>
          </a:xfrm>
          <a:prstGeom prst="rect">
            <a:avLst/>
          </a:prstGeom>
        </p:spPr>
      </p:pic>
      <p:pic>
        <p:nvPicPr>
          <p:cNvPr id="14" name="Picture 13" descr="2011-P03615.jpg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84"/>
          <a:stretch/>
        </p:blipFill>
        <p:spPr>
          <a:xfrm>
            <a:off x="5830568" y="2644569"/>
            <a:ext cx="1427001" cy="13376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09388" y="2724905"/>
            <a:ext cx="1597635" cy="121959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4459" y="2632161"/>
            <a:ext cx="1256849" cy="13859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3125" y="2553972"/>
            <a:ext cx="1135626" cy="143796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355754" y="5046834"/>
            <a:ext cx="24929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err="1" smtClean="0"/>
              <a:t>Chinasa</a:t>
            </a:r>
            <a:r>
              <a:rPr lang="en-US" dirty="0" smtClean="0"/>
              <a:t> </a:t>
            </a:r>
            <a:r>
              <a:rPr lang="en-US" dirty="0" err="1" smtClean="0"/>
              <a:t>Okolo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Manish </a:t>
            </a:r>
            <a:r>
              <a:rPr lang="en-US" dirty="0" err="1" smtClean="0"/>
              <a:t>Ranjan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BahaaEddin</a:t>
            </a:r>
            <a:r>
              <a:rPr lang="en-US" dirty="0" smtClean="0"/>
              <a:t> </a:t>
            </a:r>
            <a:r>
              <a:rPr lang="en-US" dirty="0" err="1" smtClean="0"/>
              <a:t>AlAila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Ankita</a:t>
            </a:r>
            <a:r>
              <a:rPr lang="en-US" dirty="0" smtClean="0"/>
              <a:t> Joshi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 smtClean="0"/>
              <a:t>Alekhya</a:t>
            </a:r>
            <a:r>
              <a:rPr lang="en-US" dirty="0" smtClean="0"/>
              <a:t> </a:t>
            </a:r>
            <a:r>
              <a:rPr lang="en-US" dirty="0" err="1" smtClean="0"/>
              <a:t>Chennupati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5355754" y="4241837"/>
            <a:ext cx="24484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Dr. </a:t>
            </a:r>
            <a:r>
              <a:rPr lang="en-US" dirty="0" err="1"/>
              <a:t>Pramod</a:t>
            </a:r>
            <a:r>
              <a:rPr lang="en-US" dirty="0"/>
              <a:t> </a:t>
            </a:r>
            <a:r>
              <a:rPr lang="en-US" dirty="0" err="1"/>
              <a:t>Giri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Dr. James Barber</a:t>
            </a:r>
          </a:p>
        </p:txBody>
      </p:sp>
    </p:spTree>
    <p:extLst>
      <p:ext uri="{BB962C8B-B14F-4D97-AF65-F5344CB8AC3E}">
        <p14:creationId xmlns:p14="http://schemas.microsoft.com/office/powerpoint/2010/main" val="4198575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9331" r="19005" b="7385"/>
          <a:stretch/>
        </p:blipFill>
        <p:spPr>
          <a:xfrm>
            <a:off x="3179572" y="2049243"/>
            <a:ext cx="2784856" cy="41826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17546" y="6314857"/>
            <a:ext cx="418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hlinkClick r:id="rId3"/>
              </a:rPr>
              <a:t>https</a:t>
            </a:r>
            <a:r>
              <a:rPr lang="en-US" b="1" dirty="0">
                <a:hlinkClick r:id="rId3"/>
              </a:rPr>
              <a:t>://github.com/magsol/bsec-</a:t>
            </a:r>
            <a:r>
              <a:rPr lang="en-US" b="1" dirty="0" smtClean="0">
                <a:hlinkClick r:id="rId3"/>
              </a:rPr>
              <a:t>2015</a:t>
            </a:r>
            <a:r>
              <a:rPr lang="en-US" b="1" dirty="0" smtClean="0"/>
              <a:t> 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12491" y="6314857"/>
            <a:ext cx="4202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Slides and </a:t>
            </a:r>
            <a:r>
              <a:rPr lang="en-US" dirty="0" err="1" smtClean="0"/>
              <a:t>IPython</a:t>
            </a:r>
            <a:r>
              <a:rPr lang="en-US" dirty="0" smtClean="0"/>
              <a:t> notebook available at: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292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Growth of image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5A92C-25E8-DA48-AC42-EC409B0CAC93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457200" y="3284249"/>
            <a:ext cx="4118831" cy="1056029"/>
            <a:chOff x="457200" y="1948090"/>
            <a:chExt cx="4118831" cy="105602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14" y="2112249"/>
              <a:ext cx="3873500" cy="762000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457200" y="1948090"/>
              <a:ext cx="4118831" cy="10560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576031" y="3284249"/>
            <a:ext cx="4118831" cy="1056029"/>
            <a:chOff x="4576031" y="1948090"/>
            <a:chExt cx="4118831" cy="1056029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76684" y="2184399"/>
              <a:ext cx="3200400" cy="635000"/>
            </a:xfrm>
            <a:prstGeom prst="rect">
              <a:avLst/>
            </a:prstGeom>
          </p:spPr>
        </p:pic>
        <p:sp>
          <p:nvSpPr>
            <p:cNvPr id="14" name="Rectangle 13"/>
            <p:cNvSpPr/>
            <p:nvPr/>
          </p:nvSpPr>
          <p:spPr>
            <a:xfrm>
              <a:off x="4576031" y="1948090"/>
              <a:ext cx="4118831" cy="105602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76031" y="4340278"/>
            <a:ext cx="4118831" cy="957969"/>
            <a:chOff x="4576031" y="3860998"/>
            <a:chExt cx="4118831" cy="957969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07131" y="3957080"/>
              <a:ext cx="2701312" cy="817064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4576031" y="3860998"/>
              <a:ext cx="4118831" cy="9579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457200" y="5297226"/>
            <a:ext cx="4188840" cy="957969"/>
            <a:chOff x="457200" y="4841910"/>
            <a:chExt cx="4188840" cy="957969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3140" y="4902841"/>
              <a:ext cx="4152900" cy="787400"/>
            </a:xfrm>
            <a:prstGeom prst="rect">
              <a:avLst/>
            </a:prstGeom>
          </p:spPr>
        </p:pic>
        <p:sp>
          <p:nvSpPr>
            <p:cNvPr id="23" name="Rectangle 22"/>
            <p:cNvSpPr/>
            <p:nvPr/>
          </p:nvSpPr>
          <p:spPr>
            <a:xfrm>
              <a:off x="457200" y="4841910"/>
              <a:ext cx="4118831" cy="9579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85800" y="2209800"/>
            <a:ext cx="7770813" cy="107444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Medical imaging (</a:t>
            </a:r>
            <a:r>
              <a:rPr lang="en-US" dirty="0" err="1" smtClean="0"/>
              <a:t>Xray</a:t>
            </a:r>
            <a:r>
              <a:rPr lang="en-US" dirty="0" smtClean="0"/>
              <a:t>, fMRI)</a:t>
            </a:r>
          </a:p>
          <a:p>
            <a:r>
              <a:rPr lang="en-US" dirty="0" smtClean="0"/>
              <a:t>High-throughput imaging (fluorescence, TEM)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57200" y="4340278"/>
            <a:ext cx="4118831" cy="957969"/>
            <a:chOff x="457200" y="4340278"/>
            <a:chExt cx="4118831" cy="957969"/>
          </a:xfrm>
        </p:grpSpPr>
        <p:sp>
          <p:nvSpPr>
            <p:cNvPr id="13" name="Rectangle 12"/>
            <p:cNvSpPr/>
            <p:nvPr/>
          </p:nvSpPr>
          <p:spPr>
            <a:xfrm>
              <a:off x="457200" y="4340278"/>
              <a:ext cx="4118831" cy="9579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800" y="4340278"/>
              <a:ext cx="3612429" cy="938153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4576031" y="5298247"/>
            <a:ext cx="4118831" cy="957969"/>
            <a:chOff x="4576031" y="5298247"/>
            <a:chExt cx="4118831" cy="957969"/>
          </a:xfrm>
        </p:grpSpPr>
        <p:sp>
          <p:nvSpPr>
            <p:cNvPr id="30" name="Rectangle 29"/>
            <p:cNvSpPr/>
            <p:nvPr/>
          </p:nvSpPr>
          <p:spPr>
            <a:xfrm>
              <a:off x="4576031" y="5298247"/>
              <a:ext cx="4118831" cy="95796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Screen Shot 2015-08-26 at 9.40.13 AM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6802" y="5358157"/>
              <a:ext cx="2188450" cy="8467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3096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Astronomy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idx="1"/>
          </p:nvPr>
        </p:nvSpPr>
        <p:spPr>
          <a:xfrm>
            <a:off x="457199" y="2209800"/>
            <a:ext cx="3733801" cy="39163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Sloan Digital Sky Survey</a:t>
            </a:r>
          </a:p>
          <a:p>
            <a:pPr lvl="1"/>
            <a:r>
              <a:rPr lang="en-US" dirty="0" smtClean="0"/>
              <a:t>New Mexico, 2000</a:t>
            </a:r>
          </a:p>
          <a:p>
            <a:pPr lvl="1"/>
            <a:r>
              <a:rPr lang="en-US" dirty="0" smtClean="0"/>
              <a:t>140TB over 10 years</a:t>
            </a:r>
          </a:p>
          <a:p>
            <a:pPr lvl="1"/>
            <a:endParaRPr lang="en-US" dirty="0"/>
          </a:p>
          <a:p>
            <a:r>
              <a:rPr lang="en-US" dirty="0" smtClean="0"/>
              <a:t>Large Synoptic Survey Telescope</a:t>
            </a:r>
          </a:p>
          <a:p>
            <a:pPr lvl="1"/>
            <a:r>
              <a:rPr lang="en-US" dirty="0" smtClean="0"/>
              <a:t>Chile, 2016</a:t>
            </a:r>
          </a:p>
          <a:p>
            <a:pPr lvl="1"/>
            <a:r>
              <a:rPr lang="en-US" dirty="0" smtClean="0"/>
              <a:t>Will acquire 140TB </a:t>
            </a:r>
            <a:r>
              <a:rPr lang="en-US" b="1" dirty="0" smtClean="0"/>
              <a:t>every five days</a:t>
            </a:r>
            <a:r>
              <a:rPr lang="en-US" b="1" baseline="30000" dirty="0" smtClean="0"/>
              <a:t>[3]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038" y="3649663"/>
            <a:ext cx="4953000" cy="24765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11228" y="6189289"/>
            <a:ext cx="60138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1 http</a:t>
            </a:r>
            <a:r>
              <a:rPr lang="en-US" sz="1000" dirty="0"/>
              <a:t>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Sloan_Digital_Sky_Survey#mediaviewer</a:t>
            </a:r>
            <a:r>
              <a:rPr lang="en-US" sz="1000" dirty="0"/>
              <a:t>/File:Ilc_9yr_moll4096.png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804" y="2062163"/>
            <a:ext cx="1270000" cy="1587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-11228" y="6403588"/>
            <a:ext cx="3212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2 http</a:t>
            </a:r>
            <a:r>
              <a:rPr lang="en-US" sz="1000" dirty="0"/>
              <a:t>://</a:t>
            </a:r>
            <a:r>
              <a:rPr lang="en-US" sz="1000" dirty="0" err="1"/>
              <a:t>en.wikipedia.org</a:t>
            </a:r>
            <a:r>
              <a:rPr lang="en-US" sz="1000" dirty="0"/>
              <a:t>/wiki/</a:t>
            </a:r>
            <a:r>
              <a:rPr lang="en-US" sz="1000" dirty="0" err="1"/>
              <a:t>File:SDSS_logo.png</a:t>
            </a:r>
            <a:endParaRPr lang="en-US" sz="1000" dirty="0"/>
          </a:p>
        </p:txBody>
      </p:sp>
      <p:sp>
        <p:nvSpPr>
          <p:cNvPr id="13" name="Rectangle 12"/>
          <p:cNvSpPr/>
          <p:nvPr/>
        </p:nvSpPr>
        <p:spPr>
          <a:xfrm>
            <a:off x="-11228" y="6617888"/>
            <a:ext cx="3450167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3 http</a:t>
            </a:r>
            <a:r>
              <a:rPr lang="en-US" sz="1000" dirty="0"/>
              <a:t>://</a:t>
            </a:r>
            <a:r>
              <a:rPr lang="en-US" sz="1000" dirty="0" err="1"/>
              <a:t>www.economist.com</a:t>
            </a:r>
            <a:r>
              <a:rPr lang="en-US" sz="1000" dirty="0"/>
              <a:t>/node/15557443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1250" y="1985231"/>
            <a:ext cx="345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[1]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8553366" y="3806728"/>
            <a:ext cx="34578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[2]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51106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Neuroscience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baseline="30000" dirty="0" smtClean="0"/>
              <a:t>[1]</a:t>
            </a:r>
            <a:r>
              <a:rPr lang="en-US" dirty="0" smtClean="0"/>
              <a:t>Whole-brain light-sheet imaging in larval </a:t>
            </a:r>
            <a:r>
              <a:rPr lang="en-US" dirty="0" err="1" smtClean="0"/>
              <a:t>zebrafish</a:t>
            </a:r>
            <a:endParaRPr lang="en-US" dirty="0" smtClean="0"/>
          </a:p>
          <a:p>
            <a:r>
              <a:rPr lang="en-US" dirty="0" smtClean="0"/>
              <a:t>1000 x 2000 x 40</a:t>
            </a:r>
          </a:p>
          <a:p>
            <a:r>
              <a:rPr lang="en-US" dirty="0" smtClean="0"/>
              <a:t>2 Hz imaging rate</a:t>
            </a:r>
          </a:p>
          <a:p>
            <a:r>
              <a:rPr lang="en-US" b="1" dirty="0" smtClean="0"/>
              <a:t>~1.2TB / hour</a:t>
            </a:r>
            <a:endParaRPr lang="en-US" b="1" dirty="0"/>
          </a:p>
        </p:txBody>
      </p:sp>
      <p:pic>
        <p:nvPicPr>
          <p:cNvPr id="8" name="Picture 7" descr="Screen Shot 2015-08-23 at 4.50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2209801"/>
            <a:ext cx="4804306" cy="403828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621666"/>
            <a:ext cx="3912294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2 Fig. 2: Nature </a:t>
            </a:r>
            <a:r>
              <a:rPr lang="en-US" sz="1000" dirty="0"/>
              <a:t>Methods 12, 27 (2014). doi:10.1038/nmeth.3214</a:t>
            </a:r>
          </a:p>
        </p:txBody>
      </p:sp>
      <p:sp>
        <p:nvSpPr>
          <p:cNvPr id="10" name="Rectangle 9"/>
          <p:cNvSpPr/>
          <p:nvPr/>
        </p:nvSpPr>
        <p:spPr>
          <a:xfrm>
            <a:off x="0" y="6381086"/>
            <a:ext cx="574295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000" dirty="0" smtClean="0"/>
              <a:t>1 Current </a:t>
            </a:r>
            <a:r>
              <a:rPr lang="da-DK" sz="1000" dirty="0"/>
              <a:t>Opinion in Neurobiology 2015, 32:156–</a:t>
            </a:r>
            <a:r>
              <a:rPr lang="da-DK" sz="1000" dirty="0" smtClean="0"/>
              <a:t>163. http://dx.doi.org/10.1016/j.conb.2015.04.002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4092267" y="2197818"/>
            <a:ext cx="362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[2]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131820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Networks!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85801" y="2209800"/>
            <a:ext cx="4010004" cy="4349646"/>
          </a:xfrm>
        </p:spPr>
        <p:txBody>
          <a:bodyPr>
            <a:normAutofit/>
          </a:bodyPr>
          <a:lstStyle/>
          <a:p>
            <a:r>
              <a:rPr lang="en-US" dirty="0" smtClean="0"/>
              <a:t>Flickr</a:t>
            </a:r>
          </a:p>
          <a:p>
            <a:pPr lvl="1"/>
            <a:r>
              <a:rPr lang="en-US" dirty="0" smtClean="0"/>
              <a:t>2M photos/day</a:t>
            </a:r>
          </a:p>
          <a:p>
            <a:r>
              <a:rPr lang="en-US" dirty="0" err="1" smtClean="0"/>
              <a:t>Instagram</a:t>
            </a:r>
            <a:endParaRPr lang="en-US" dirty="0" smtClean="0"/>
          </a:p>
          <a:p>
            <a:pPr lvl="1"/>
            <a:r>
              <a:rPr lang="en-US" dirty="0" smtClean="0"/>
              <a:t>70M photos/day</a:t>
            </a:r>
          </a:p>
          <a:p>
            <a:r>
              <a:rPr lang="en-US" dirty="0" smtClean="0"/>
              <a:t>Facebook</a:t>
            </a:r>
          </a:p>
          <a:p>
            <a:pPr lvl="1"/>
            <a:r>
              <a:rPr lang="en-US" dirty="0" smtClean="0"/>
              <a:t>2-3TB photos/day</a:t>
            </a:r>
          </a:p>
          <a:p>
            <a:r>
              <a:rPr lang="en-US" dirty="0" smtClean="0"/>
              <a:t>YouTube</a:t>
            </a:r>
          </a:p>
          <a:p>
            <a:pPr lvl="1"/>
            <a:r>
              <a:rPr lang="en-US" dirty="0" smtClean="0"/>
              <a:t>300hrs video/minute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691" y="1759282"/>
            <a:ext cx="1576765" cy="157676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4474" y="3821489"/>
            <a:ext cx="1940637" cy="1964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8960" y="2842814"/>
            <a:ext cx="1766565" cy="176656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3866" y="4916672"/>
            <a:ext cx="1850608" cy="18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5098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Jeff Dean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2130715"/>
            <a:ext cx="6879103" cy="4733925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Compilers don’t warn Jeff Dean.  Jeff Dean warns compilers.</a:t>
            </a:r>
          </a:p>
          <a:p>
            <a:r>
              <a:rPr lang="en-US" dirty="0" smtClean="0"/>
              <a:t> Jeff Dean builds his code before committing it, but only to check for compiler and linker bugs.</a:t>
            </a:r>
          </a:p>
          <a:p>
            <a:r>
              <a:rPr lang="en-US" dirty="0" smtClean="0"/>
              <a:t>Jeff Dean writes directly in binary. He then writes the source code as a documentation for other developers.</a:t>
            </a:r>
          </a:p>
          <a:p>
            <a:r>
              <a:rPr lang="en-US" dirty="0" smtClean="0"/>
              <a:t>Jeff Dean once shifted a bit so hard, it ended up on another computer.</a:t>
            </a:r>
          </a:p>
          <a:p>
            <a:r>
              <a:rPr lang="en-US" dirty="0" smtClean="0"/>
              <a:t> When Jeff Dean has an ergonomic evaluation, it is for the protection of his keyboard.</a:t>
            </a:r>
          </a:p>
          <a:p>
            <a:r>
              <a:rPr lang="en-US" dirty="0" err="1" smtClean="0"/>
              <a:t>gcc</a:t>
            </a:r>
            <a:r>
              <a:rPr lang="en-US" dirty="0" smtClean="0"/>
              <a:t> -O4 emails your code to Jeff Dean for a rewrite.</a:t>
            </a:r>
          </a:p>
          <a:p>
            <a:r>
              <a:rPr lang="en-US" dirty="0" smtClean="0"/>
              <a:t>When he heard that Jeff Dean's autobiography would be exclusive to the platform, Richard Stallman bought a Kindle.</a:t>
            </a:r>
          </a:p>
          <a:p>
            <a:r>
              <a:rPr lang="en-US" dirty="0" smtClean="0"/>
              <a:t>Jeff Dean puts his pants on one leg at a time, but if he had more legs, you’d realize the algorithm is actually only </a:t>
            </a:r>
            <a:r>
              <a:rPr lang="en-US" i="1" dirty="0" smtClean="0"/>
              <a:t>O</a:t>
            </a:r>
            <a:r>
              <a:rPr lang="en-US" dirty="0" smtClean="0"/>
              <a:t>(log </a:t>
            </a:r>
            <a:r>
              <a:rPr lang="en-US" i="1" dirty="0" smtClean="0"/>
              <a:t>n</a:t>
            </a:r>
            <a:r>
              <a:rPr lang="en-US" dirty="0" smtClean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 l="24783" r="16956"/>
          <a:stretch>
            <a:fillRect/>
          </a:stretch>
        </p:blipFill>
        <p:spPr bwMode="auto">
          <a:xfrm>
            <a:off x="7336303" y="1600200"/>
            <a:ext cx="1626721" cy="1857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987359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(Jeff Dean says) Everyone Should Know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 l="20091" t="32867" r="17899" b="10011"/>
          <a:stretch>
            <a:fillRect/>
          </a:stretch>
        </p:blipFill>
        <p:spPr bwMode="auto">
          <a:xfrm>
            <a:off x="518076" y="2029804"/>
            <a:ext cx="7607300" cy="4459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7757076" y="2745766"/>
            <a:ext cx="1193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~= 10x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769776" y="3406166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~= 150x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95176" y="5729234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~= 100,000x</a:t>
            </a:r>
            <a:endParaRPr lang="en-US" dirty="0"/>
          </a:p>
        </p:txBody>
      </p:sp>
      <p:sp>
        <p:nvSpPr>
          <p:cNvPr id="7" name="Right Brace 6"/>
          <p:cNvSpPr/>
          <p:nvPr/>
        </p:nvSpPr>
        <p:spPr>
          <a:xfrm>
            <a:off x="7731676" y="5234966"/>
            <a:ext cx="45719" cy="8636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10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olio">
  <a:themeElements>
    <a:clrScheme name="Folio">
      <a:dk1>
        <a:sysClr val="windowText" lastClr="000000"/>
      </a:dk1>
      <a:lt1>
        <a:sysClr val="window" lastClr="FFFFFF"/>
      </a:lt1>
      <a:dk2>
        <a:srgbClr val="2D2F2B"/>
      </a:dk2>
      <a:lt2>
        <a:srgbClr val="DEDED7"/>
      </a:lt2>
      <a:accent1>
        <a:srgbClr val="294171"/>
      </a:accent1>
      <a:accent2>
        <a:srgbClr val="748CBC"/>
      </a:accent2>
      <a:accent3>
        <a:srgbClr val="8E887C"/>
      </a:accent3>
      <a:accent4>
        <a:srgbClr val="834736"/>
      </a:accent4>
      <a:accent5>
        <a:srgbClr val="5A1705"/>
      </a:accent5>
      <a:accent6>
        <a:srgbClr val="A0A16A"/>
      </a:accent6>
      <a:hlink>
        <a:srgbClr val="74B6BC"/>
      </a:hlink>
      <a:folHlink>
        <a:srgbClr val="7F95A4"/>
      </a:folHlink>
    </a:clrScheme>
    <a:fontScheme name="Folio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Folio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120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40000"/>
                <a:satMod val="120000"/>
              </a:schemeClr>
              <a:schemeClr val="phClr">
                <a:tint val="70000"/>
                <a:satMod val="300000"/>
                <a:lumMod val="110000"/>
              </a:schemeClr>
            </a:duotone>
          </a:blip>
          <a:tile tx="0" ty="0" sx="50000" sy="50000" flip="none" algn="tl"/>
        </a:blip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8100" dist="25400" dir="5400000" algn="br" rotWithShape="0">
              <a:srgbClr val="000000">
                <a:alpha val="50000"/>
              </a:srgbClr>
            </a:outerShdw>
          </a:effectLst>
        </a:effectStyle>
        <a:effectStyle>
          <a:effectLst>
            <a:innerShdw blurRad="190500" dist="25400">
              <a:srgbClr val="000000">
                <a:alpha val="50000"/>
              </a:srgbClr>
            </a:innerShdw>
          </a:effectLst>
        </a:effectStyle>
      </a:effectStyleLst>
      <a:bgFillStyleLst>
        <a:blipFill rotWithShape="1">
          <a:blip xmlns:r="http://schemas.openxmlformats.org/officeDocument/2006/relationships" r:embed="rId3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4">
            <a:duotone>
              <a:schemeClr val="phClr">
                <a:shade val="10000"/>
                <a:satMod val="125000"/>
              </a:schemeClr>
              <a:schemeClr val="phClr">
                <a:tint val="70000"/>
                <a:satMod val="350000"/>
                <a:lumMod val="110000"/>
              </a:schemeClr>
            </a:duotone>
          </a:blip>
          <a:stretch/>
        </a:blipFill>
        <a:blipFill rotWithShape="1">
          <a:blip xmlns:r="http://schemas.openxmlformats.org/officeDocument/2006/relationships" r:embed="rId5">
            <a:duotone>
              <a:schemeClr val="phClr">
                <a:shade val="3000"/>
                <a:lumMod val="10000"/>
              </a:schemeClr>
              <a:schemeClr val="phClr">
                <a:tint val="91000"/>
                <a:satMod val="500000"/>
                <a:lumMod val="125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Folio.thmx</Template>
  <TotalTime>6262</TotalTime>
  <Words>1206</Words>
  <Application>Microsoft Macintosh PowerPoint</Application>
  <PresentationFormat>On-screen Show (4:3)</PresentationFormat>
  <Paragraphs>235</Paragraphs>
  <Slides>36</Slides>
  <Notes>29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Folio</vt:lpstr>
      <vt:lpstr>Advanced Computing Infrastructure for Biomedical Imaging</vt:lpstr>
      <vt:lpstr>“I have 5 million images, now what?” </vt:lpstr>
      <vt:lpstr>PART I</vt:lpstr>
      <vt:lpstr>Growth of image data</vt:lpstr>
      <vt:lpstr>Astronomy</vt:lpstr>
      <vt:lpstr>Neuroscience</vt:lpstr>
      <vt:lpstr>Social Networks!</vt:lpstr>
      <vt:lpstr>Jeff Dean</vt:lpstr>
      <vt:lpstr>Numbers (Jeff Dean says) Everyone Should Know</vt:lpstr>
      <vt:lpstr>Big Data 101</vt:lpstr>
      <vt:lpstr>Big Imaging 101</vt:lpstr>
      <vt:lpstr>PART II</vt:lpstr>
      <vt:lpstr>“Traditional” imaging tools</vt:lpstr>
      <vt:lpstr>Tools for big imaging</vt:lpstr>
      <vt:lpstr>4Quant</vt:lpstr>
      <vt:lpstr>BisQue</vt:lpstr>
      <vt:lpstr>Vaa3D</vt:lpstr>
      <vt:lpstr>Big imaging methodologies</vt:lpstr>
      <vt:lpstr>1: Storage paradigms</vt:lpstr>
      <vt:lpstr>2: Scheduling paradigms</vt:lpstr>
      <vt:lpstr>3: Redundancy paradigms</vt:lpstr>
      <vt:lpstr>The Punchline: Why “big bioimaging” is hard</vt:lpstr>
      <vt:lpstr>PART III</vt:lpstr>
      <vt:lpstr>Example 1: Ciliary motion</vt:lpstr>
      <vt:lpstr>Significance</vt:lpstr>
      <vt:lpstr>Automated ciliary motion recognition</vt:lpstr>
      <vt:lpstr>Cilia videomicroscopy data</vt:lpstr>
      <vt:lpstr>Example 2: Organellar evolution</vt:lpstr>
      <vt:lpstr>High-throughput screening</vt:lpstr>
      <vt:lpstr>PowerPoint Presentation</vt:lpstr>
      <vt:lpstr>PowerPoint Presentation</vt:lpstr>
      <vt:lpstr>PowerPoint Presentation</vt:lpstr>
      <vt:lpstr>Example 3: Demo!</vt:lpstr>
      <vt:lpstr>In summary…</vt:lpstr>
      <vt:lpstr>Acknowledgements</vt:lpstr>
      <vt:lpstr>Thank you!</vt:lpstr>
    </vt:vector>
  </TitlesOfParts>
  <Company>CPCB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“I have 5 million images, now what?” Infrastructure challenges of biomedical imaging in the era of Big Data</dc:title>
  <dc:creator>Shannon Quinn</dc:creator>
  <cp:lastModifiedBy>Shannon Quinn</cp:lastModifiedBy>
  <cp:revision>233</cp:revision>
  <dcterms:created xsi:type="dcterms:W3CDTF">2015-07-30T19:33:13Z</dcterms:created>
  <dcterms:modified xsi:type="dcterms:W3CDTF">2015-08-27T12:02:09Z</dcterms:modified>
</cp:coreProperties>
</file>